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1"/>
  </p:notesMasterIdLst>
  <p:sldIdLst>
    <p:sldId id="257" r:id="rId2"/>
    <p:sldId id="308" r:id="rId3"/>
    <p:sldId id="336" r:id="rId4"/>
    <p:sldId id="309" r:id="rId5"/>
    <p:sldId id="276" r:id="rId6"/>
    <p:sldId id="277" r:id="rId7"/>
    <p:sldId id="278" r:id="rId8"/>
    <p:sldId id="280" r:id="rId9"/>
    <p:sldId id="281" r:id="rId10"/>
    <p:sldId id="282" r:id="rId11"/>
    <p:sldId id="303" r:id="rId12"/>
    <p:sldId id="304" r:id="rId13"/>
    <p:sldId id="305" r:id="rId14"/>
    <p:sldId id="306" r:id="rId15"/>
    <p:sldId id="307" r:id="rId16"/>
    <p:sldId id="285" r:id="rId17"/>
    <p:sldId id="286" r:id="rId18"/>
    <p:sldId id="258" r:id="rId19"/>
    <p:sldId id="283" r:id="rId20"/>
    <p:sldId id="284" r:id="rId21"/>
    <p:sldId id="310" r:id="rId22"/>
    <p:sldId id="311" r:id="rId23"/>
    <p:sldId id="312" r:id="rId24"/>
    <p:sldId id="333" r:id="rId25"/>
    <p:sldId id="288" r:id="rId26"/>
    <p:sldId id="332" r:id="rId27"/>
    <p:sldId id="334" r:id="rId28"/>
    <p:sldId id="337" r:id="rId29"/>
    <p:sldId id="338" r:id="rId30"/>
    <p:sldId id="339" r:id="rId31"/>
    <p:sldId id="340" r:id="rId32"/>
    <p:sldId id="323" r:id="rId33"/>
    <p:sldId id="259" r:id="rId34"/>
    <p:sldId id="260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41" r:id="rId44"/>
    <p:sldId id="342" r:id="rId45"/>
    <p:sldId id="343" r:id="rId46"/>
    <p:sldId id="344" r:id="rId47"/>
    <p:sldId id="345" r:id="rId48"/>
    <p:sldId id="265" r:id="rId49"/>
    <p:sldId id="266" r:id="rId5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/>
    <p:restoredTop sz="95952"/>
  </p:normalViewPr>
  <p:slideViewPr>
    <p:cSldViewPr snapToGrid="0">
      <p:cViewPr varScale="1">
        <p:scale>
          <a:sx n="113" d="100"/>
          <a:sy n="113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19F5E-7839-B24B-96E3-3D4E7049BA3F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1B60A-E533-5F47-9FC3-FF597E9588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0884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569D3A-538D-0346-9B9F-DF3AAC11F819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333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불특정 다수에게 메시지를 뿌리는 개념임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카카오톡의 오픈채팅방과 같은 거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-&gt;</a:t>
            </a:r>
            <a:r>
              <a:rPr lang="ko-KR" altLang="en-US"/>
              <a:t> 주는 쪽에서는 주가 받을지 모름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안드로이드도 앱 간 또는 구성 요소 간에 에 메시지를 주고 받을 때 사용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받고 싶으면 </a:t>
            </a:r>
            <a:r>
              <a:rPr lang="en-US" altLang="ko-KR"/>
              <a:t>Receiver</a:t>
            </a:r>
            <a:r>
              <a:rPr lang="ko-KR" altLang="en-US"/>
              <a:t>를 만들어서 앱에 등록하면 받을 수 있음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새로운 브로드캐스트를 사용하려면 매니패스트에 등록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기기간 브로드캐스트</a:t>
            </a:r>
          </a:p>
          <a:p>
            <a:pPr>
              <a:defRPr/>
            </a:pPr>
            <a:r>
              <a:rPr lang="en-US" altLang="ko-KR"/>
              <a:t>IOT</a:t>
            </a:r>
            <a:r>
              <a:rPr lang="ko-KR" altLang="en-US"/>
              <a:t> 같은걸 예로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그림으로 보면 요 앱에 문자 발송한다 치면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en-US" altLang="ko-KR"/>
              <a:t>=&gt;</a:t>
            </a:r>
            <a:r>
              <a:rPr lang="ko-KR" altLang="en-US"/>
              <a:t> 메시지 알림 이 발생함</a:t>
            </a:r>
            <a:r>
              <a:rPr lang="en-US" altLang="ko-KR"/>
              <a:t>.(</a:t>
            </a:r>
            <a:r>
              <a:rPr lang="ko-KR" altLang="en-US"/>
              <a:t>브로드캐스트</a:t>
            </a:r>
            <a:r>
              <a:rPr lang="en-US" altLang="ko-KR"/>
              <a:t>)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안드로디드 앱은 화면을 구성하는 액티비티 뿐 아니라 대표적으로 서비스와 브로드캐스트수신자 있음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서비스는 앱을 구성하는 구성 요소중 하나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플랫폼에 따라서 </a:t>
            </a:r>
            <a:r>
              <a:rPr lang="en-US" altLang="ko-KR"/>
              <a:t>1</a:t>
            </a:r>
            <a:r>
              <a:rPr lang="ko-KR" altLang="en-US"/>
              <a:t>앱을 개발할때 </a:t>
            </a:r>
            <a:r>
              <a:rPr lang="en-US" altLang="ko-KR"/>
              <a:t>UI</a:t>
            </a:r>
            <a:r>
              <a:rPr lang="ko-KR" altLang="en-US"/>
              <a:t> 앱과 보통 서비스 앱을 함께 개발함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서비스는 보통 백그라운드에서 실행됨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UI</a:t>
            </a:r>
            <a:r>
              <a:rPr lang="ko-KR" altLang="en-US"/>
              <a:t>는 </a:t>
            </a:r>
            <a:r>
              <a:rPr lang="en-US" altLang="ko-KR"/>
              <a:t>User interaction</a:t>
            </a:r>
            <a:r>
              <a:rPr lang="ko-KR" altLang="en-US"/>
              <a:t> 을 통한 화면 변화나 데이터 변화에 따른 정보 제공 등을 제공하기 위한 것이라면 서비스앱은 </a:t>
            </a:r>
            <a:r>
              <a:rPr lang="en-US" altLang="ko-KR"/>
              <a:t>User</a:t>
            </a:r>
            <a:r>
              <a:rPr lang="ko-KR" altLang="en-US"/>
              <a:t>에게 직접적으로 보여주거나 응답을 받거나 주거나 하는 것이 아니라 백그라운드에서 처리될 수 있는 일들을 하는 앱입니다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en-US" altLang="ko-KR"/>
              <a:t>//OS</a:t>
            </a:r>
            <a:r>
              <a:rPr lang="ko-KR" altLang="en-US"/>
              <a:t>가 처음 부팅할때 어떤 앱의 서비스앱을 실행할지 리스트를 보고 실행해주기도 하고 </a:t>
            </a:r>
            <a:r>
              <a:rPr lang="en-US" altLang="ko-KR"/>
              <a:t>//</a:t>
            </a:r>
          </a:p>
          <a:p>
            <a:pPr>
              <a:defRPr/>
            </a:pPr>
            <a:r>
              <a:rPr lang="en-US" altLang="ko-KR"/>
              <a:t>.MainActivity</a:t>
            </a:r>
            <a:r>
              <a:rPr lang="ko-KR" altLang="en-US"/>
              <a:t>에넛 </a:t>
            </a:r>
            <a:r>
              <a:rPr lang="en-US" altLang="ko-KR"/>
              <a:t>startServiece</a:t>
            </a:r>
            <a:r>
              <a:rPr lang="ko-KR" altLang="en-US"/>
              <a:t> 호출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비정상적으로 종료되더라도 시스템이 자동 재실행 될 수 있음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email</a:t>
            </a:r>
            <a:r>
              <a:rPr lang="ko-KR" altLang="en-US"/>
              <a:t> 앱을 개발한다고 치자</a:t>
            </a:r>
            <a:r>
              <a:rPr lang="en-US" altLang="ko-KR"/>
              <a:t>~</a:t>
            </a:r>
            <a:r>
              <a:rPr lang="ko-KR" altLang="en-US"/>
              <a:t>사례설명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사실 중요한 역할을 하는 앱이지만</a:t>
            </a:r>
            <a:r>
              <a:rPr lang="en-US" altLang="ko-KR"/>
              <a:t>~</a:t>
            </a:r>
            <a:r>
              <a:rPr lang="ko-KR" altLang="en-US"/>
              <a:t> 수업시간에는 구체적으로 예제를 보거나 하진 않을 것</a:t>
            </a:r>
            <a:r>
              <a:rPr lang="en-US" altLang="ko-KR"/>
              <a:t>.</a:t>
            </a:r>
            <a:r>
              <a:rPr lang="ko-KR" altLang="en-US"/>
              <a:t> 필요한 기능별로 찾아서 가져다 쓸 수 있음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...</a:t>
            </a:r>
            <a:r>
              <a:rPr lang="ko-KR" altLang="en-US"/>
              <a:t> 누르고 </a:t>
            </a:r>
            <a:r>
              <a:rPr lang="en-US" altLang="ko-KR"/>
              <a:t>&gt; Phone</a:t>
            </a:r>
            <a:r>
              <a:rPr lang="ko-KR" altLang="en-US"/>
              <a:t> 누르면 </a:t>
            </a:r>
            <a:r>
              <a:rPr lang="en-US" altLang="ko-KR"/>
              <a:t>SMS</a:t>
            </a:r>
            <a:r>
              <a:rPr lang="ko-KR" altLang="en-US"/>
              <a:t> 보낼수 있음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심지어는 프로세스 간 통신(IPC)도 수행할 수 있습니다. 예를 들어 한 서비스는 네트워크 트랜잭션을 처리하고, </a:t>
            </a:r>
          </a:p>
          <a:p>
            <a:pPr>
              <a:defRPr/>
            </a:pPr>
            <a:r>
              <a:rPr lang="en-US" altLang="ko-KR"/>
              <a:t>음악을 재생하고 파일 I/O를 수행하거나 콘텐츠 제공자와 상호작용할 수 있으며 이 모든 것을 백그라운드에서 수행할 수 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7425267" y="0"/>
            <a:ext cx="4766733" cy="6866467"/>
            <a:chOff x="7425267" y="-8467"/>
            <a:chExt cx="4766733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 userDrawn="1"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 userDrawn="1"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6376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5883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2747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4629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2981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5372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81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5150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8" name="자유형 7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49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B6B8BA">
                  <a:alpha val="59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2" name="자유형 11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49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5">
                  <a:alpha val="71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2695" y="1121212"/>
            <a:ext cx="7837714" cy="1143000"/>
          </a:xfrm>
        </p:spPr>
        <p:txBody>
          <a:bodyPr/>
          <a:lstStyle>
            <a:lvl1pPr algn="l"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4"/>
          </p:nvPr>
        </p:nvSpPr>
        <p:spPr>
          <a:xfrm>
            <a:off x="2542710" y="2286007"/>
            <a:ext cx="7839569" cy="3429009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FDD8E82-9EDF-4A21-8052-950E349A4E6B}" type="datetime1">
              <a:rPr lang="ko-KR" altLang="en-US"/>
              <a:pPr>
                <a:defRPr lang="ko-KR" altLang="en-US"/>
              </a:pPr>
              <a:t>2022. 8. 29.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59854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EA2121F7-E20F-43B2-B3C6-C7E51EA698C5}" type="datetime1">
              <a:rPr lang="ko-KR" altLang="en-US"/>
              <a:pPr>
                <a:defRPr lang="ko-KR" altLang="en-US"/>
              </a:pPr>
              <a:t>2022. 8. 29.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71334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8658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7690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104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9865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902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833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766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06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89768-D870-3D43-9576-2EC3E4E58C6F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028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163F25F-2A89-5E1B-B2B7-82BFBA334E24}"/>
              </a:ext>
            </a:extLst>
          </p:cNvPr>
          <p:cNvGrpSpPr/>
          <p:nvPr/>
        </p:nvGrpSpPr>
        <p:grpSpPr>
          <a:xfrm>
            <a:off x="4677346" y="2586561"/>
            <a:ext cx="2529051" cy="3570836"/>
            <a:chOff x="2080719" y="2807848"/>
            <a:chExt cx="2529051" cy="357083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0DAB1CD-932D-AA5A-7570-1657F9B7B495}"/>
                </a:ext>
              </a:extLst>
            </p:cNvPr>
            <p:cNvSpPr/>
            <p:nvPr/>
          </p:nvSpPr>
          <p:spPr>
            <a:xfrm>
              <a:off x="2080719" y="2807848"/>
              <a:ext cx="2529051" cy="3570836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55C1AD3-8E74-C9E7-648F-678B5509A5BA}"/>
                </a:ext>
              </a:extLst>
            </p:cNvPr>
            <p:cNvSpPr/>
            <p:nvPr/>
          </p:nvSpPr>
          <p:spPr>
            <a:xfrm>
              <a:off x="2294211" y="2977383"/>
              <a:ext cx="2102069" cy="640474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200"/>
                <a:t>액티비티</a:t>
              </a:r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04F43C75-CC1A-192C-627E-821738D03E27}"/>
                </a:ext>
              </a:extLst>
            </p:cNvPr>
            <p:cNvSpPr/>
            <p:nvPr/>
          </p:nvSpPr>
          <p:spPr>
            <a:xfrm>
              <a:off x="2294211" y="3788569"/>
              <a:ext cx="2102069" cy="640474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200" dirty="0"/>
                <a:t>서비스</a:t>
              </a:r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3A9A46C-9ACD-A730-C617-B01ECC51848C}"/>
                </a:ext>
              </a:extLst>
            </p:cNvPr>
            <p:cNvSpPr/>
            <p:nvPr/>
          </p:nvSpPr>
          <p:spPr>
            <a:xfrm>
              <a:off x="2294211" y="4593267"/>
              <a:ext cx="2102069" cy="640474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200"/>
                <a:t>브로드캐스트</a:t>
              </a:r>
            </a:p>
            <a:p>
              <a:pPr algn="ctr">
                <a:defRPr/>
              </a:pPr>
              <a:r>
                <a:rPr lang="ko-KR" altLang="en-US" sz="2200"/>
                <a:t> 수신자</a:t>
              </a:r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DD8300B3-7A58-21DE-3A6A-D500A8907306}"/>
                </a:ext>
              </a:extLst>
            </p:cNvPr>
            <p:cNvSpPr/>
            <p:nvPr/>
          </p:nvSpPr>
          <p:spPr>
            <a:xfrm>
              <a:off x="2294211" y="5365120"/>
              <a:ext cx="2102069" cy="640474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200"/>
                <a:t>내용 제공자</a:t>
              </a: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83C30D-D28C-4AF1-E012-78EBED772530}"/>
              </a:ext>
            </a:extLst>
          </p:cNvPr>
          <p:cNvCxnSpPr/>
          <p:nvPr/>
        </p:nvCxnSpPr>
        <p:spPr>
          <a:xfrm>
            <a:off x="1808478" y="4792875"/>
            <a:ext cx="25118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31110AE4-89A4-6CA3-D7CF-E11879759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75617" y="422673"/>
            <a:ext cx="10690098" cy="164630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Service &amp; Broadcast Receiver</a:t>
            </a:r>
            <a:br>
              <a:rPr lang="ko-KR" altLang="en-US" dirty="0"/>
            </a:br>
            <a:r>
              <a:rPr lang="en-US" altLang="ko-KR" dirty="0"/>
              <a:t>Thread &amp; handler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0559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799" y="0"/>
            <a:ext cx="8893167" cy="6858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558472" y="5754876"/>
            <a:ext cx="2090455" cy="51416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558472" y="5069075"/>
            <a:ext cx="6766493" cy="6858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26"/>
          <p:cNvSpPr txBox="1"/>
          <p:nvPr/>
        </p:nvSpPr>
        <p:spPr>
          <a:xfrm>
            <a:off x="8473993" y="5411975"/>
            <a:ext cx="3260805" cy="36444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Intent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에 부가 데이터 넣기</a:t>
            </a:r>
          </a:p>
        </p:txBody>
      </p:sp>
      <p:sp>
        <p:nvSpPr>
          <p:cNvPr id="11" name="TextBox 26"/>
          <p:cNvSpPr txBox="1"/>
          <p:nvPr/>
        </p:nvSpPr>
        <p:spPr>
          <a:xfrm>
            <a:off x="4878382" y="5904598"/>
            <a:ext cx="3260805" cy="36444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서비스 시작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296" y="948530"/>
            <a:ext cx="11302999" cy="4960939"/>
          </a:xfrm>
        </p:spPr>
        <p:txBody>
          <a:bodyPr/>
          <a:lstStyle/>
          <a:p>
            <a:pPr marL="302720" indent="-342720">
              <a:buFont typeface="Arial"/>
              <a:buChar char="•"/>
              <a:defRPr/>
            </a:pPr>
            <a:r>
              <a:rPr lang="ko-KR" altLang="en-US"/>
              <a:t>서비스를 실행하려면 메인 액티비티에서 </a:t>
            </a:r>
            <a:r>
              <a:rPr lang="en-US" altLang="ko-KR"/>
              <a:t>startService</a:t>
            </a:r>
            <a:r>
              <a:rPr lang="ko-KR" altLang="en-US"/>
              <a:t>메서드를 호출</a:t>
            </a:r>
            <a:r>
              <a:rPr lang="en-US" altLang="ko-KR"/>
              <a:t>.</a:t>
            </a:r>
          </a:p>
          <a:p>
            <a:pPr marL="302720" indent="-342720">
              <a:buFont typeface="Arial"/>
              <a:buChar char="•"/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16" name="제목 1"/>
          <p:cNvSpPr>
            <a:spLocks noGrp="1"/>
          </p:cNvSpPr>
          <p:nvPr/>
        </p:nvSpPr>
        <p:spPr>
          <a:xfrm>
            <a:off x="286296" y="0"/>
            <a:ext cx="9635703" cy="95770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l" defTabSz="914400" rtl="0" eaLnBrk="1" latinLnBrk="1" hangingPunct="1">
              <a:spcBef>
                <a:spcPct val="0"/>
              </a:spcBef>
              <a:buNone/>
              <a:defRPr/>
            </a:pPr>
            <a:r>
              <a:rPr kumimoji="0" lang="ko-KR" altLang="en-US" sz="3800" b="0" i="0" u="none" strike="noStrike" kern="1200" cap="none" normalizeH="0" baseline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서비스의 실행 원리와 실행</a:t>
            </a:r>
            <a:endParaRPr kumimoji="0" lang="en-US" altLang="ko-KR" sz="3800" b="0" i="0" u="none" strike="noStrike" kern="1200" cap="none" normalizeH="0" baseline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2790"/>
          <a:stretch>
            <a:fillRect/>
          </a:stretch>
        </p:blipFill>
        <p:spPr>
          <a:xfrm>
            <a:off x="286296" y="1618171"/>
            <a:ext cx="6149228" cy="5050013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H="1">
            <a:off x="4809200" y="3429000"/>
            <a:ext cx="1105463" cy="147964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69538" y="1906236"/>
            <a:ext cx="602246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ore-KR" dirty="0"/>
              <a:t>this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getApplicationContext</a:t>
            </a:r>
            <a:r>
              <a:rPr kumimoji="1" lang="en-US" altLang="ko-KR" dirty="0"/>
              <a:t>()</a:t>
            </a:r>
            <a:r>
              <a:rPr kumimoji="1" lang="ko-KR" altLang="en-US" dirty="0"/>
              <a:t>의 차이점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dirty="0"/>
              <a:t>안드로이드 스튜디오에서 </a:t>
            </a:r>
            <a:r>
              <a:rPr lang="en" altLang="ko-Kore-KR" dirty="0"/>
              <a:t>context</a:t>
            </a:r>
            <a:r>
              <a:rPr lang="ko-KR" altLang="en-US" dirty="0"/>
              <a:t>가 들어가야 할 곳에 </a:t>
            </a:r>
            <a:r>
              <a:rPr lang="en" altLang="ko-Kore-KR" dirty="0"/>
              <a:t>this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넣을때도</a:t>
            </a:r>
            <a:r>
              <a:rPr lang="ko-KR" altLang="en-US" dirty="0"/>
              <a:t> 있고</a:t>
            </a:r>
            <a:r>
              <a:rPr lang="en-US" altLang="ko-KR" dirty="0"/>
              <a:t>, </a:t>
            </a:r>
            <a:r>
              <a:rPr lang="en" altLang="ko-Kore-KR" dirty="0" err="1"/>
              <a:t>getApplicationContext</a:t>
            </a:r>
            <a:r>
              <a:rPr lang="en" altLang="ko-Kore-KR" dirty="0"/>
              <a:t>()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넣을때도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dirty="0" err="1"/>
              <a:t>신기한게</a:t>
            </a:r>
            <a:r>
              <a:rPr lang="ko-KR" altLang="en-US" dirty="0"/>
              <a:t> </a:t>
            </a:r>
            <a:r>
              <a:rPr lang="ko-KR" altLang="en-US" dirty="0" err="1"/>
              <a:t>둘중</a:t>
            </a:r>
            <a:r>
              <a:rPr lang="ko-KR" altLang="en-US" dirty="0"/>
              <a:t> 뭘 넣더라도 대부분 잘 돌아갑니다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dirty="0"/>
              <a:t>this</a:t>
            </a:r>
            <a:r>
              <a:rPr lang="ko-KR" altLang="en-US" dirty="0"/>
              <a:t> 는 자기자신을 의미</a:t>
            </a:r>
            <a:r>
              <a:rPr lang="en-US" altLang="ko-KR" dirty="0"/>
              <a:t>: </a:t>
            </a:r>
            <a:r>
              <a:rPr lang="ko-KR" altLang="en-US" dirty="0"/>
              <a:t>여기서는</a:t>
            </a:r>
            <a:r>
              <a:rPr lang="en-US" altLang="ko-KR" dirty="0"/>
              <a:t> </a:t>
            </a:r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객체 자신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dirty="0"/>
              <a:t>둘의 차이는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</a:p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1880" y="1212540"/>
            <a:ext cx="11710276" cy="496093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/>
              <a:t>안드로이드에는 아래 두 종류의 </a:t>
            </a:r>
            <a:r>
              <a:rPr lang="en" altLang="ko-Kore-KR" sz="2000" dirty="0"/>
              <a:t>context</a:t>
            </a:r>
            <a:r>
              <a:rPr lang="ko-KR" altLang="en-US" sz="2000" dirty="0"/>
              <a:t>가 있습니다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  <a:buFont typeface="Arial"/>
              <a:buChar char="•"/>
              <a:defRPr/>
            </a:pPr>
            <a:r>
              <a:rPr lang="en" altLang="ko-Kore-KR" sz="2000" b="1" dirty="0" err="1"/>
              <a:t>Applicaiton</a:t>
            </a:r>
            <a:r>
              <a:rPr lang="en" altLang="ko-Kore-KR" sz="2000" b="1" dirty="0"/>
              <a:t> context</a:t>
            </a:r>
            <a:r>
              <a:rPr lang="en" altLang="ko-Kore-KR" sz="2000" dirty="0"/>
              <a:t> : </a:t>
            </a:r>
            <a:r>
              <a:rPr lang="ko-KR" altLang="en-US" sz="2000" dirty="0"/>
              <a:t>어플리케이션 자체와 연동되는 것이므로</a:t>
            </a:r>
            <a:r>
              <a:rPr lang="en-US" altLang="ko-KR" sz="2000" dirty="0"/>
              <a:t>, </a:t>
            </a:r>
            <a:r>
              <a:rPr lang="ko-KR" altLang="en-US" sz="2000" dirty="0"/>
              <a:t>어플리케이션의 </a:t>
            </a:r>
            <a:r>
              <a:rPr lang="en" altLang="ko-Kore-KR" sz="2000" dirty="0"/>
              <a:t>life cycle</a:t>
            </a:r>
            <a:r>
              <a:rPr lang="ko-KR" altLang="en-US" sz="2000" dirty="0"/>
              <a:t>이 지속되는 동안 동일한 객체입니다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어플리케이션을 종료 후 다시 실행시킬 때에만 바뀌는 것이지요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  <a:buFont typeface="Arial"/>
              <a:buChar char="•"/>
              <a:defRPr/>
            </a:pPr>
            <a:r>
              <a:rPr lang="en" altLang="ko-Kore-KR" sz="2000" b="1" dirty="0"/>
              <a:t>Activity context</a:t>
            </a:r>
            <a:r>
              <a:rPr lang="en" altLang="ko-Kore-KR" sz="2000" dirty="0"/>
              <a:t> : </a:t>
            </a:r>
            <a:r>
              <a:rPr lang="ko-KR" altLang="en-US" sz="2000" dirty="0"/>
              <a:t>액티비티와 연동된 것이므로</a:t>
            </a:r>
            <a:r>
              <a:rPr lang="en-US" altLang="ko-KR" sz="2000" dirty="0"/>
              <a:t>, </a:t>
            </a:r>
            <a:r>
              <a:rPr lang="ko-KR" altLang="en-US" sz="2000" dirty="0"/>
              <a:t>그 액티비티를 파괴시키고 다시 시작시키면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2000" dirty="0"/>
              <a:t>    </a:t>
            </a:r>
            <a:r>
              <a:rPr lang="en" altLang="ko-Kore-KR" sz="2000" dirty="0"/>
              <a:t>activity context</a:t>
            </a:r>
            <a:r>
              <a:rPr lang="ko-KR" altLang="en-US" sz="2000" dirty="0"/>
              <a:t>도 바뀝니다</a:t>
            </a:r>
            <a:r>
              <a:rPr lang="en-US" altLang="ko-KR" sz="2000" dirty="0"/>
              <a:t>(</a:t>
            </a:r>
            <a:r>
              <a:rPr lang="ko-KR" altLang="en-US" sz="2000" dirty="0"/>
              <a:t>한 개의 어플리케이션 내에는 여러 액티비티를 넣을 수 있지요</a:t>
            </a:r>
            <a:r>
              <a:rPr lang="en-US" altLang="ko-KR" sz="2000" dirty="0"/>
              <a:t>).</a:t>
            </a:r>
          </a:p>
          <a:p>
            <a:pPr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/>
              <a:t>이름에서 알 수 있듯이</a:t>
            </a:r>
            <a:r>
              <a:rPr lang="en-US" altLang="ko-KR" sz="2000" dirty="0"/>
              <a:t>, </a:t>
            </a:r>
            <a:r>
              <a:rPr lang="en" altLang="ko-Kore-KR" sz="2000" b="1" dirty="0" err="1"/>
              <a:t>getApplicationContext</a:t>
            </a:r>
            <a:r>
              <a:rPr lang="en" altLang="ko-Kore-KR" sz="2000" b="1" dirty="0"/>
              <a:t>()</a:t>
            </a:r>
            <a:r>
              <a:rPr lang="ko-KR" altLang="en-US" sz="2000" b="1" dirty="0"/>
              <a:t>가 </a:t>
            </a:r>
            <a:r>
              <a:rPr lang="en" altLang="ko-Kore-KR" sz="2000" b="1" dirty="0"/>
              <a:t>application context</a:t>
            </a:r>
            <a:r>
              <a:rPr lang="ko-KR" altLang="en-US" sz="2000" b="1" dirty="0" err="1"/>
              <a:t>를</a:t>
            </a:r>
            <a:r>
              <a:rPr lang="ko-KR" altLang="en-US" sz="2000" b="1" dirty="0"/>
              <a:t> </a:t>
            </a:r>
            <a:r>
              <a:rPr lang="ko-KR" altLang="en-US" sz="2000" dirty="0" err="1"/>
              <a:t>가르키는</a:t>
            </a:r>
            <a:r>
              <a:rPr lang="ko-KR" altLang="en-US" sz="2000" dirty="0"/>
              <a:t> 것이고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2000" b="1" dirty="0"/>
              <a:t>     </a:t>
            </a:r>
            <a:r>
              <a:rPr lang="en" altLang="ko-Kore-KR" sz="2000" b="1" dirty="0"/>
              <a:t>this</a:t>
            </a:r>
            <a:r>
              <a:rPr lang="ko-KR" altLang="en-US" sz="2000" b="1" dirty="0"/>
              <a:t>가 </a:t>
            </a:r>
            <a:r>
              <a:rPr lang="en" altLang="ko-Kore-KR" sz="2000" b="1" dirty="0"/>
              <a:t>activity context</a:t>
            </a:r>
            <a:r>
              <a:rPr lang="ko-KR" altLang="en-US" sz="2000" b="1" dirty="0" err="1"/>
              <a:t>를</a:t>
            </a:r>
            <a:r>
              <a:rPr lang="ko-KR" altLang="en-US" sz="2000" b="1" dirty="0"/>
              <a:t> </a:t>
            </a:r>
            <a:r>
              <a:rPr lang="ko-KR" altLang="en-US" sz="2000" dirty="0" err="1"/>
              <a:t>가르키는</a:t>
            </a:r>
            <a:r>
              <a:rPr lang="ko-KR" altLang="en-US" sz="2000" dirty="0"/>
              <a:t> 것입니다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000" dirty="0"/>
              <a:t> </a:t>
            </a:r>
            <a:r>
              <a:rPr lang="ko-KR" altLang="en-US" sz="2000" dirty="0"/>
              <a:t>두 종류의 </a:t>
            </a:r>
            <a:r>
              <a:rPr lang="en" altLang="ko-Kore-KR" sz="2000" dirty="0"/>
              <a:t>context </a:t>
            </a:r>
            <a:r>
              <a:rPr lang="ko-KR" altLang="en-US" sz="2000" dirty="0"/>
              <a:t>중 어느 </a:t>
            </a:r>
            <a:r>
              <a:rPr lang="en" altLang="ko-Kore-KR" sz="2000" dirty="0"/>
              <a:t>context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써도 대부분 별 문제 없는 상황에는 </a:t>
            </a:r>
            <a:r>
              <a:rPr lang="en" altLang="ko-Kore-KR" sz="2000" dirty="0"/>
              <a:t>this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써도 정상적으로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2000" dirty="0"/>
              <a:t>    작동되고</a:t>
            </a:r>
            <a:r>
              <a:rPr lang="en-US" altLang="ko-KR" sz="2000" dirty="0"/>
              <a:t>, </a:t>
            </a:r>
            <a:r>
              <a:rPr lang="en" altLang="ko-Kore-KR" sz="2000" dirty="0" err="1"/>
              <a:t>getApplicationContext</a:t>
            </a:r>
            <a:r>
              <a:rPr lang="en" altLang="ko-Kore-KR" sz="2000" dirty="0"/>
              <a:t>()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써도 잘 작동되는 것입니다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  <a:buFont typeface="Arial"/>
              <a:buChar char="•"/>
              <a:defRPr/>
            </a:pPr>
            <a:r>
              <a:rPr lang="en" altLang="ko-Kore-KR" sz="2000" dirty="0"/>
              <a:t>this</a:t>
            </a:r>
            <a:r>
              <a:rPr lang="ko-KR" altLang="en-US" sz="2000" dirty="0"/>
              <a:t>로 오류가 </a:t>
            </a:r>
            <a:r>
              <a:rPr lang="ko-KR" altLang="en-US" sz="2000" dirty="0" err="1"/>
              <a:t>날때는</a:t>
            </a:r>
            <a:r>
              <a:rPr lang="ko-KR" altLang="en-US" sz="2000" dirty="0"/>
              <a:t> 해당 액티비티가 없어서 그런 것이므로</a:t>
            </a:r>
            <a:r>
              <a:rPr lang="en-US" altLang="ko-KR" sz="2000" dirty="0"/>
              <a:t>, </a:t>
            </a:r>
            <a:r>
              <a:rPr lang="en" altLang="ko-Kore-KR" sz="2000" dirty="0" err="1"/>
              <a:t>getApplicationContext</a:t>
            </a:r>
            <a:r>
              <a:rPr lang="en" altLang="ko-Kore-KR" sz="2000" dirty="0"/>
              <a:t>()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넣으면 작동됩니다</a:t>
            </a:r>
            <a:r>
              <a:rPr lang="en-US" altLang="ko-KR" sz="2000" dirty="0"/>
              <a:t>.</a:t>
            </a:r>
          </a:p>
          <a:p>
            <a:pPr lvl="0">
              <a:defRPr/>
            </a:pPr>
            <a:endParaRPr kumimoji="1" lang="ko-Kore-KR" altLang="en-US" dirty="0"/>
          </a:p>
        </p:txBody>
      </p:sp>
      <p:sp>
        <p:nvSpPr>
          <p:cNvPr id="4" name="제목 1"/>
          <p:cNvSpPr>
            <a:spLocks noGrp="1"/>
          </p:cNvSpPr>
          <p:nvPr/>
        </p:nvSpPr>
        <p:spPr>
          <a:xfrm>
            <a:off x="11574" y="-92597"/>
            <a:ext cx="9635703" cy="95770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l" defTabSz="914400" rtl="0" eaLnBrk="1" latinLnBrk="1" hangingPunct="1">
              <a:spcBef>
                <a:spcPct val="0"/>
              </a:spcBef>
              <a:buNone/>
              <a:defRPr/>
            </a:pPr>
            <a:r>
              <a:rPr kumimoji="0" lang="ko-KR" altLang="en-US" sz="1600" b="0" i="0" u="none" strike="noStrike" kern="1200" cap="none" normalizeH="0" baseline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서비스의 실행 원리와 실행</a:t>
            </a:r>
            <a:endParaRPr kumimoji="0" lang="en-US" altLang="ko-KR" sz="1600" b="0" i="0" u="none" strike="noStrike" kern="1200" cap="none" normalizeH="0" baseline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1880" y="629134"/>
            <a:ext cx="64780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ore-KR" sz="2800"/>
              <a:t>this</a:t>
            </a:r>
            <a:r>
              <a:rPr kumimoji="1" lang="ko-KR" altLang="en-US" sz="2800"/>
              <a:t>와 </a:t>
            </a:r>
            <a:r>
              <a:rPr kumimoji="1" lang="en-US" altLang="ko-KR" sz="2800"/>
              <a:t>getApplicationContext()</a:t>
            </a:r>
            <a:r>
              <a:rPr kumimoji="1" lang="ko-KR" altLang="en-US" sz="2800"/>
              <a:t>의 차이점</a:t>
            </a:r>
            <a:endParaRPr kumimoji="1" lang="en-US" altLang="ko-KR" sz="2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3032" y="1897061"/>
            <a:ext cx="11302999" cy="4960939"/>
          </a:xfrm>
        </p:spPr>
        <p:txBody>
          <a:bodyPr/>
          <a:lstStyle/>
          <a:p>
            <a:pPr>
              <a:buFont typeface="Arial"/>
              <a:buChar char="•"/>
              <a:defRPr/>
            </a:pPr>
            <a:r>
              <a:rPr lang="en" altLang="ko-Kore-KR"/>
              <a:t>this = getBaseContext() = Activity Context</a:t>
            </a:r>
          </a:p>
          <a:p>
            <a:pPr>
              <a:buFont typeface="Arial"/>
              <a:buChar char="•"/>
              <a:defRPr/>
            </a:pPr>
            <a:r>
              <a:rPr lang="en" altLang="ko-Kore-KR"/>
              <a:t>getApplicationContext() = getApplication() = Application Context</a:t>
            </a:r>
          </a:p>
          <a:p>
            <a:pPr lvl="0">
              <a:defRPr/>
            </a:pPr>
            <a:endParaRPr kumimoji="1" lang="ko-Kore-KR" altLang="en-US"/>
          </a:p>
          <a:p>
            <a:pPr lvl="0">
              <a:defRPr/>
            </a:pPr>
            <a:endParaRPr kumimoji="1" lang="ko-Kore-KR" altLang="en-US"/>
          </a:p>
          <a:p>
            <a:pPr marL="0" indent="0">
              <a:buNone/>
              <a:defRPr/>
            </a:pPr>
            <a:r>
              <a:rPr lang="ko-KR" altLang="en-US"/>
              <a:t>java.lang.Object</a:t>
            </a:r>
          </a:p>
          <a:p>
            <a:pPr marL="0" indent="0">
              <a:buNone/>
              <a:defRPr/>
            </a:pPr>
            <a:r>
              <a:rPr lang="ko-KR" altLang="en-US"/>
              <a:t>↳ android.content.Context</a:t>
            </a:r>
          </a:p>
          <a:p>
            <a:pPr marL="0" indent="0">
              <a:buNone/>
              <a:defRPr/>
            </a:pPr>
            <a:r>
              <a:rPr lang="ko-KR" altLang="en-US"/>
              <a:t>↳ android.content.ContextWrapper</a:t>
            </a:r>
          </a:p>
          <a:p>
            <a:pPr marL="0" indent="0">
              <a:buNone/>
              <a:defRPr/>
            </a:pPr>
            <a:r>
              <a:rPr lang="ko-KR" altLang="en-US"/>
              <a:t>↳ android.view.ContextThemeWrapper</a:t>
            </a:r>
          </a:p>
          <a:p>
            <a:pPr marL="0" indent="0">
              <a:buNone/>
              <a:defRPr/>
            </a:pPr>
            <a:r>
              <a:rPr lang="ko-KR" altLang="en-US"/>
              <a:t>↳ android.app.Activity</a:t>
            </a:r>
            <a:endParaRPr kumimoji="1" lang="ko-Kore-KR" altLang="en-US"/>
          </a:p>
        </p:txBody>
      </p:sp>
      <p:sp>
        <p:nvSpPr>
          <p:cNvPr id="4" name="제목 1"/>
          <p:cNvSpPr>
            <a:spLocks noGrp="1"/>
          </p:cNvSpPr>
          <p:nvPr/>
        </p:nvSpPr>
        <p:spPr>
          <a:xfrm>
            <a:off x="0" y="-66962"/>
            <a:ext cx="9635703" cy="95770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l" defTabSz="914400" rtl="0" eaLnBrk="1" latinLnBrk="1" hangingPunct="1">
              <a:spcBef>
                <a:spcPct val="0"/>
              </a:spcBef>
              <a:buNone/>
              <a:defRPr/>
            </a:pPr>
            <a:r>
              <a:rPr kumimoji="0" lang="ko-KR" altLang="en-US" sz="1600" b="0" i="0" u="none" strike="noStrike" kern="1200" cap="none" normalizeH="0" baseline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서비스의 실행 원리와 실행</a:t>
            </a:r>
            <a:endParaRPr kumimoji="0" lang="en-US" altLang="ko-KR" sz="1600" b="0" i="0" u="none" strike="noStrike" kern="1200" cap="none" normalizeH="0" baseline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1880" y="629134"/>
            <a:ext cx="5942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2800"/>
              <a:t>getBaseContext()</a:t>
            </a:r>
            <a:r>
              <a:rPr kumimoji="1" lang="ko-KR" altLang="en-US" sz="2800"/>
              <a:t>와 </a:t>
            </a:r>
            <a:r>
              <a:rPr kumimoji="1" lang="en-US" altLang="ko-KR" sz="2800"/>
              <a:t>getApplication()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85969" y="3861267"/>
            <a:ext cx="4046255" cy="51416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85968" y="5102551"/>
            <a:ext cx="4046255" cy="51416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2790"/>
          <a:stretch>
            <a:fillRect/>
          </a:stretch>
        </p:blipFill>
        <p:spPr>
          <a:xfrm>
            <a:off x="286296" y="1618171"/>
            <a:ext cx="6149228" cy="50500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61048" y="1400537"/>
            <a:ext cx="6473750" cy="242994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338349" y="1215871"/>
            <a:ext cx="2710999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ore-KR" altLang="en-US"/>
              <a:t>기억</a:t>
            </a:r>
            <a:r>
              <a:rPr kumimoji="1" lang="ko-KR" altLang="en-US"/>
              <a:t> 하나요</a:t>
            </a:r>
            <a:r>
              <a:rPr kumimoji="1" lang="en-US" altLang="ko-KR"/>
              <a:t>?</a:t>
            </a:r>
            <a:r>
              <a:rPr kumimoji="1" lang="ko-KR" altLang="en-US"/>
              <a:t> </a:t>
            </a:r>
            <a:r>
              <a:rPr kumimoji="1" lang="ko-Kore-KR" altLang="en-US"/>
              <a:t>지난시간</a:t>
            </a:r>
            <a:r>
              <a:rPr kumimoji="1" lang="en-US" altLang="ko-Kore-KR"/>
              <a:t>.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ko-Kore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812648" y="3429000"/>
            <a:ext cx="2789499" cy="22078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6435527" y="5046562"/>
            <a:ext cx="32408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/>
        </p:nvSpPr>
        <p:spPr>
          <a:xfrm>
            <a:off x="0" y="-168396"/>
            <a:ext cx="9635703" cy="95770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l" defTabSz="914400" rtl="0" eaLnBrk="1" latinLnBrk="1" hangingPunct="1">
              <a:spcBef>
                <a:spcPct val="0"/>
              </a:spcBef>
              <a:buNone/>
              <a:defRPr/>
            </a:pPr>
            <a:r>
              <a:rPr kumimoji="0" lang="ko-KR" altLang="en-US" sz="1600" b="0" i="0" u="none" strike="noStrike" kern="1200" cap="none" normalizeH="0" baseline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서비스의 실행 원리와 실행</a:t>
            </a:r>
            <a:endParaRPr kumimoji="0" lang="en-US" altLang="ko-KR" sz="1600" b="0" i="0" u="none" strike="noStrike" kern="1200" cap="none" normalizeH="0" baseline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61048" y="3830477"/>
            <a:ext cx="6473750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" altLang="ko-Kore-KR" sz="1600"/>
              <a:t>https://developer.android.com/reference/android/content/Intent</a:t>
            </a:r>
            <a:endParaRPr kumimoji="1" lang="ko-Kore-KR" altLang="en-US" sz="1600"/>
          </a:p>
        </p:txBody>
      </p:sp>
      <p:sp>
        <p:nvSpPr>
          <p:cNvPr id="19" name="TextBox 18"/>
          <p:cNvSpPr txBox="1"/>
          <p:nvPr/>
        </p:nvSpPr>
        <p:spPr>
          <a:xfrm>
            <a:off x="6736465" y="4895387"/>
            <a:ext cx="15055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ore-KR" altLang="en-US">
                <a:solidFill>
                  <a:srgbClr val="FF0000"/>
                </a:solidFill>
              </a:rPr>
              <a:t>명시적</a:t>
            </a:r>
            <a:r>
              <a:rPr kumimoji="1" lang="ko-KR" altLang="en-US">
                <a:solidFill>
                  <a:srgbClr val="FF0000"/>
                </a:solidFill>
              </a:rPr>
              <a:t> </a:t>
            </a:r>
            <a:r>
              <a:rPr kumimoji="1" lang="en-US" altLang="ko-KR">
                <a:solidFill>
                  <a:srgbClr val="FF0000"/>
                </a:solidFill>
              </a:rPr>
              <a:t>intnet</a:t>
            </a:r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1880" y="629134"/>
            <a:ext cx="98860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2800"/>
              <a:t>명시적 인텐트</a:t>
            </a:r>
            <a:r>
              <a:rPr kumimoji="1" lang="en-US" altLang="ko-KR" sz="2800"/>
              <a:t>(Explicit Intent)</a:t>
            </a:r>
            <a:r>
              <a:rPr kumimoji="1" lang="ko-KR" altLang="en-US" sz="2800"/>
              <a:t>와 암시적 인텐트</a:t>
            </a:r>
            <a:r>
              <a:rPr kumimoji="1" lang="en-US" altLang="ko-KR" sz="2800"/>
              <a:t>(Implicit Intent)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/>
        </p:nvSpPr>
        <p:spPr>
          <a:xfrm>
            <a:off x="0" y="-168396"/>
            <a:ext cx="9635703" cy="95770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l" defTabSz="914400" rtl="0" eaLnBrk="1" latinLnBrk="1" hangingPunct="1">
              <a:spcBef>
                <a:spcPct val="0"/>
              </a:spcBef>
              <a:buNone/>
              <a:defRPr/>
            </a:pPr>
            <a:r>
              <a:rPr kumimoji="0" lang="ko-KR" altLang="en-US" sz="1600" b="0" i="0" u="none" strike="noStrike" kern="1200" cap="none" normalizeH="0" baseline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서비스의 실행 원리와 실행</a:t>
            </a:r>
            <a:endParaRPr kumimoji="0" lang="en-US" altLang="ko-KR" sz="1600" b="0" i="0" u="none" strike="noStrike" kern="1200" cap="none" normalizeH="0" baseline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1880" y="629134"/>
            <a:ext cx="98860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2800"/>
              <a:t>명시적 인텐트</a:t>
            </a:r>
            <a:r>
              <a:rPr kumimoji="1" lang="en-US" altLang="ko-KR" sz="2800"/>
              <a:t>(Explicit Intent)</a:t>
            </a:r>
            <a:r>
              <a:rPr kumimoji="1" lang="ko-KR" altLang="en-US" sz="2800"/>
              <a:t>와 암시적 인텐트</a:t>
            </a:r>
            <a:r>
              <a:rPr kumimoji="1" lang="en-US" altLang="ko-KR" sz="2800"/>
              <a:t>(Implicit Intent)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9681" y="1236735"/>
            <a:ext cx="1141263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/>
              <a:t>명시적 </a:t>
            </a:r>
            <a:r>
              <a:rPr lang="ko-KR" altLang="en-US" sz="2000" b="1" dirty="0" err="1"/>
              <a:t>인텐트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</a:t>
            </a:r>
            <a:r>
              <a:rPr lang="en" altLang="ko-Kore-KR" sz="2000" b="1" dirty="0"/>
              <a:t>Explicit Intent)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/>
              <a:t>명시적 </a:t>
            </a:r>
            <a:r>
              <a:rPr lang="ko-KR" altLang="en-US" sz="2000" dirty="0" err="1"/>
              <a:t>인텐트</a:t>
            </a:r>
            <a:r>
              <a:rPr lang="ko-KR" altLang="en-US" sz="2000" dirty="0"/>
              <a:t> 파라미터로 실행할 다음 </a:t>
            </a:r>
            <a:r>
              <a:rPr lang="ko-KR" altLang="en-US" sz="2000" dirty="0" err="1"/>
              <a:t>엑티비티의</a:t>
            </a:r>
            <a:r>
              <a:rPr lang="ko-KR" altLang="en-US" sz="2000" dirty="0"/>
              <a:t> 클래스이름을 넘겨주어 새 </a:t>
            </a:r>
            <a:r>
              <a:rPr lang="ko-KR" altLang="en-US" sz="2000" dirty="0" err="1"/>
              <a:t>엑티비티를</a:t>
            </a:r>
            <a:r>
              <a:rPr lang="ko-KR" altLang="en-US" sz="2000" dirty="0"/>
              <a:t> 실행하는 인텐트를 말합니다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" altLang="ko-Kore-KR" sz="2000" dirty="0"/>
              <a:t>Intent intent = new Intent(Context context,</a:t>
            </a:r>
            <a:r>
              <a:rPr lang="ko-KR" altLang="en-US" sz="2000" dirty="0"/>
              <a:t>실행할 새 </a:t>
            </a:r>
            <a:r>
              <a:rPr lang="ko-KR" altLang="en-US" sz="2000" dirty="0" err="1"/>
              <a:t>엑티비티</a:t>
            </a:r>
            <a:r>
              <a:rPr lang="en-US" altLang="ko-KR" sz="2000" dirty="0"/>
              <a:t>.</a:t>
            </a:r>
            <a:r>
              <a:rPr lang="en" altLang="ko-Kore-KR" sz="2000" dirty="0"/>
              <a:t>class)</a:t>
            </a:r>
            <a:br>
              <a:rPr lang="en" altLang="ko-Kore-KR" sz="2000" dirty="0"/>
            </a:br>
            <a:r>
              <a:rPr lang="en" altLang="ko-Kore-KR" sz="2000" dirty="0" err="1"/>
              <a:t>startActivity</a:t>
            </a:r>
            <a:r>
              <a:rPr lang="en" altLang="ko-Kore-KR" sz="2000" dirty="0"/>
              <a:t>(intent);</a:t>
            </a:r>
          </a:p>
          <a:p>
            <a:pPr>
              <a:lnSpc>
                <a:spcPct val="150000"/>
              </a:lnSpc>
              <a:defRPr/>
            </a:pPr>
            <a:endParaRPr lang="en" altLang="ko-Kore-KR" sz="2000" dirty="0"/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/>
              <a:t>암시적 </a:t>
            </a:r>
            <a:r>
              <a:rPr lang="ko-KR" altLang="en-US" sz="2000" b="1" dirty="0" err="1"/>
              <a:t>인텐트</a:t>
            </a:r>
            <a:r>
              <a:rPr lang="en-US" altLang="ko-KR" sz="2000" b="1" dirty="0"/>
              <a:t>(</a:t>
            </a:r>
            <a:r>
              <a:rPr lang="en" altLang="ko-Kore-KR" sz="2000" b="1" dirty="0"/>
              <a:t>Implicit Intent)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/>
              <a:t>암시적 인텐트는 다른 기능을 하는 앱을 호출할 수 있는 기능입니다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ko-KR" altLang="en-US" sz="2000" dirty="0"/>
              <a:t>예를 들어 사이트의 </a:t>
            </a:r>
            <a:r>
              <a:rPr lang="en" altLang="ko-Kore-KR" sz="2000" dirty="0" err="1"/>
              <a:t>url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가지고 있고 이 </a:t>
            </a:r>
            <a:r>
              <a:rPr lang="en" altLang="ko-Kore-KR" sz="2000" dirty="0" err="1"/>
              <a:t>url</a:t>
            </a:r>
            <a:r>
              <a:rPr lang="ko-KR" altLang="en-US" sz="2000" dirty="0"/>
              <a:t>을 다른 브라우저 앱으로 실행을 시키고 싶다고 하면</a:t>
            </a:r>
          </a:p>
          <a:p>
            <a:pPr>
              <a:lnSpc>
                <a:spcPct val="150000"/>
              </a:lnSpc>
              <a:defRPr/>
            </a:pPr>
            <a:r>
              <a:rPr lang="en" altLang="ko-Kore-KR" sz="2000" dirty="0"/>
              <a:t>Intent intent =</a:t>
            </a:r>
            <a:br>
              <a:rPr lang="en" altLang="ko-Kore-KR" sz="2000" dirty="0"/>
            </a:br>
            <a:r>
              <a:rPr lang="en" altLang="ko-Kore-KR" sz="2000" dirty="0"/>
              <a:t>new Intent(</a:t>
            </a:r>
            <a:r>
              <a:rPr lang="en" altLang="ko-Kore-KR" sz="2000" dirty="0" err="1"/>
              <a:t>Intent.ACTION_VIEW,Uri.parse</a:t>
            </a:r>
            <a:r>
              <a:rPr lang="en" altLang="ko-Kore-KR" sz="2000" dirty="0"/>
              <a:t>(</a:t>
            </a:r>
            <a:r>
              <a:rPr lang="en" altLang="ko-Kore-KR" sz="2000" dirty="0" err="1"/>
              <a:t>url</a:t>
            </a:r>
            <a:r>
              <a:rPr lang="ko-KR" altLang="en-US" sz="2000" dirty="0"/>
              <a:t>주소</a:t>
            </a:r>
            <a:r>
              <a:rPr lang="en-US" altLang="ko-KR" sz="2000" dirty="0"/>
              <a:t>));</a:t>
            </a:r>
            <a:br>
              <a:rPr lang="en-US" altLang="ko-KR" sz="2000" dirty="0"/>
            </a:br>
            <a:r>
              <a:rPr lang="en" altLang="ko-Kore-KR" sz="2000" dirty="0" err="1"/>
              <a:t>startActivity</a:t>
            </a:r>
            <a:r>
              <a:rPr lang="en" altLang="ko-Kore-KR" sz="2000" dirty="0"/>
              <a:t>(intent);</a:t>
            </a:r>
          </a:p>
          <a:p>
            <a:pPr lvl="0">
              <a:defRPr/>
            </a:pPr>
            <a:endParaRPr kumimoji="1" lang="ko-Kore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92051" y="5926238"/>
            <a:ext cx="426270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>
                <a:solidFill>
                  <a:srgbClr val="FF0000"/>
                </a:solidFill>
              </a:rPr>
              <a:t>지난 시간 전화 걸기 과제가 여기에 해당</a:t>
            </a:r>
          </a:p>
          <a:p>
            <a:pPr lvl="0">
              <a:defRPr/>
            </a:pPr>
            <a:r>
              <a:rPr kumimoji="1" lang="en-US" altLang="ko-KR">
                <a:solidFill>
                  <a:srgbClr val="FF0000"/>
                </a:solidFill>
              </a:rPr>
              <a:t>url </a:t>
            </a:r>
            <a:r>
              <a:rPr kumimoji="1" lang="ko-KR" altLang="en-US">
                <a:solidFill>
                  <a:srgbClr val="FF0000"/>
                </a:solidFill>
              </a:rPr>
              <a:t>대신 전화번호이면 전화 기능 앱 호출</a:t>
            </a:r>
          </a:p>
          <a:p>
            <a:pPr lvl="0">
              <a:defRPr/>
            </a:pPr>
            <a:endParaRPr kumimoji="1" lang="ko-Kore-KR" altLang="en-US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535838" y="6111433"/>
            <a:ext cx="5710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로그 사용하여 인텐트의 부가 데이터 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8570451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123372" y="5983476"/>
            <a:ext cx="4823393" cy="48876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6"/>
          <p:cNvSpPr txBox="1"/>
          <p:nvPr/>
        </p:nvSpPr>
        <p:spPr>
          <a:xfrm>
            <a:off x="6105524" y="5824722"/>
            <a:ext cx="5921161" cy="640848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추가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: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액티비티가 새로 만들어질 때 전달된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인텐트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처리</a:t>
            </a:r>
          </a:p>
        </p:txBody>
      </p:sp>
      <p:sp>
        <p:nvSpPr>
          <p:cNvPr id="7" name="TextBox 26"/>
          <p:cNvSpPr txBox="1"/>
          <p:nvPr/>
        </p:nvSpPr>
        <p:spPr>
          <a:xfrm>
            <a:off x="6680200" y="0"/>
            <a:ext cx="4149802" cy="36642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MainActivity.java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이어서 작성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41069"/>
            <a:ext cx="12192000" cy="617586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920173" y="2249676"/>
            <a:ext cx="11109892" cy="382886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26"/>
          <p:cNvSpPr txBox="1"/>
          <p:nvPr/>
        </p:nvSpPr>
        <p:spPr>
          <a:xfrm>
            <a:off x="6959598" y="2043297"/>
            <a:ext cx="3260806" cy="364623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추가</a:t>
            </a:r>
          </a:p>
        </p:txBody>
      </p:sp>
      <p:sp>
        <p:nvSpPr>
          <p:cNvPr id="5" name="TextBox 26"/>
          <p:cNvSpPr txBox="1"/>
          <p:nvPr/>
        </p:nvSpPr>
        <p:spPr>
          <a:xfrm>
            <a:off x="7414918" y="4164107"/>
            <a:ext cx="3415084" cy="63726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이미 만들어져 있는 액티비티 상의 전달된 인텐트 처리</a:t>
            </a:r>
          </a:p>
        </p:txBody>
      </p:sp>
      <p:sp>
        <p:nvSpPr>
          <p:cNvPr id="6" name="TextBox 26"/>
          <p:cNvSpPr txBox="1"/>
          <p:nvPr/>
        </p:nvSpPr>
        <p:spPr>
          <a:xfrm>
            <a:off x="6680200" y="0"/>
            <a:ext cx="4149802" cy="36642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MainActivity.java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이어서 작성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673100"/>
            <a:ext cx="6629400" cy="5595939"/>
          </a:xfrm>
        </p:spPr>
        <p:txBody>
          <a:bodyPr/>
          <a:lstStyle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MyService.java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의 클래스 안에 마우스 커서를 두고 마우스 오른쪽 버튼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[Generate - Override Methods]   ctrl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키 누른 상태로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onCreate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,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onDestroy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,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onStartCommand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메서드 선택</a:t>
            </a:r>
            <a:r>
              <a:rPr lang="en-US" altLang="ko-KR" dirty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61199" y="1"/>
            <a:ext cx="4712566" cy="6586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7249172" cy="68580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123372" y="4865876"/>
            <a:ext cx="4823393" cy="140316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26"/>
          <p:cNvSpPr txBox="1"/>
          <p:nvPr/>
        </p:nvSpPr>
        <p:spPr>
          <a:xfrm>
            <a:off x="6627517" y="5248827"/>
            <a:ext cx="3415085" cy="635718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intent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객체가 존재하면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processCommand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호출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목차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Service</a:t>
            </a:r>
          </a:p>
          <a:p>
            <a:pPr>
              <a:defRPr/>
            </a:pPr>
            <a:r>
              <a:rPr lang="en-US" altLang="ko-KR" dirty="0"/>
              <a:t>Broadcast Receiver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7701010" cy="68580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148772" y="458974"/>
            <a:ext cx="5839393" cy="419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148772" y="2808475"/>
            <a:ext cx="6552237" cy="20955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48772" y="3018025"/>
            <a:ext cx="6704637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26"/>
          <p:cNvSpPr txBox="1"/>
          <p:nvPr/>
        </p:nvSpPr>
        <p:spPr>
          <a:xfrm>
            <a:off x="5284747" y="1124902"/>
            <a:ext cx="1622506" cy="366395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로그 사용</a:t>
            </a:r>
          </a:p>
        </p:txBody>
      </p:sp>
      <p:sp>
        <p:nvSpPr>
          <p:cNvPr id="11" name="TextBox 26"/>
          <p:cNvSpPr txBox="1"/>
          <p:nvPr/>
        </p:nvSpPr>
        <p:spPr>
          <a:xfrm>
            <a:off x="5744868" y="2287774"/>
            <a:ext cx="1622506" cy="366395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로그 사용</a:t>
            </a:r>
          </a:p>
        </p:txBody>
      </p:sp>
      <p:sp>
        <p:nvSpPr>
          <p:cNvPr id="12" name="TextBox 26"/>
          <p:cNvSpPr txBox="1"/>
          <p:nvPr/>
        </p:nvSpPr>
        <p:spPr>
          <a:xfrm>
            <a:off x="7153020" y="458974"/>
            <a:ext cx="3415085" cy="365339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부가 데이터 가져오기</a:t>
            </a:r>
          </a:p>
        </p:txBody>
      </p:sp>
      <p:sp>
        <p:nvSpPr>
          <p:cNvPr id="13" name="TextBox 26"/>
          <p:cNvSpPr txBox="1"/>
          <p:nvPr/>
        </p:nvSpPr>
        <p:spPr>
          <a:xfrm>
            <a:off x="7853407" y="2625805"/>
            <a:ext cx="4338591" cy="36933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액티비티를 띄우기 위한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인텐트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객체</a:t>
            </a:r>
          </a:p>
        </p:txBody>
      </p:sp>
      <p:sp>
        <p:nvSpPr>
          <p:cNvPr id="14" name="TextBox 26"/>
          <p:cNvSpPr txBox="1"/>
          <p:nvPr/>
        </p:nvSpPr>
        <p:spPr>
          <a:xfrm>
            <a:off x="4068467" y="4081650"/>
            <a:ext cx="8123532" cy="1077218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인텐트에 플래그 추가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FLAG_ACTIVITY_NEW_TASK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: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</a:t>
            </a:r>
            <a:r>
              <a:rPr kumimoji="0" lang="en-US" altLang="ko-KR" sz="1600" b="0" i="0" u="none" strike="noStrike" kern="1200" cap="none" spc="0" normalizeH="0" baseline="0" dirty="0" err="1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startActivit</a:t>
            </a:r>
            <a:r>
              <a:rPr kumimoji="0" lang="ko-KR" altLang="en-US" sz="1600" b="0" i="0" u="none" strike="noStrike" kern="1200" cap="none" spc="0" normalizeH="0" baseline="0" dirty="0" err="1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를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</a:t>
            </a:r>
            <a:r>
              <a:rPr kumimoji="0" lang="ko-KR" altLang="en-US" sz="1600" b="0" i="0" u="none" strike="noStrike" kern="1200" cap="none" spc="0" normalizeH="0" baseline="0" dirty="0" err="1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호출할때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새로운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Task 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생성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FLAG_ACTIVITY_SINGLE_TOP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: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</a:t>
            </a:r>
            <a:r>
              <a:rPr kumimoji="0" lang="en-US" altLang="ko-KR" sz="1600" b="0" i="0" u="none" strike="noStrike" kern="1200" cap="none" spc="0" normalizeH="0" baseline="0" dirty="0" err="1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MainActivity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가 이미 만들어져 있을 때 재사용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FLAG_ACTIVITY_CLEAR_TOP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: </a:t>
            </a:r>
            <a:r>
              <a:rPr kumimoji="0" lang="en-US" altLang="ko-KR" sz="1600" b="0" i="0" u="none" strike="noStrike" kern="1200" cap="none" spc="0" normalizeH="0" baseline="0" dirty="0" err="1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MainActivity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로 </a:t>
            </a:r>
            <a:r>
              <a:rPr kumimoji="0" lang="ko-KR" altLang="en-US" sz="1600" b="0" i="0" u="none" strike="noStrike" kern="1200" cap="none" spc="0" normalizeH="0" baseline="0" dirty="0" err="1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돌아올때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위의 액티비티 클리어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48772" y="4081650"/>
            <a:ext cx="2449160" cy="20955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26"/>
          <p:cNvSpPr txBox="1"/>
          <p:nvPr/>
        </p:nvSpPr>
        <p:spPr>
          <a:xfrm>
            <a:off x="4046511" y="5499634"/>
            <a:ext cx="7461395" cy="338554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액티비티를 띄우기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(service 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에서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Activity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로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Intent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전달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)</a:t>
            </a:r>
          </a:p>
        </p:txBody>
      </p:sp>
      <p:cxnSp>
        <p:nvCxnSpPr>
          <p:cNvPr id="17" name="직선 화살표 연결선 9"/>
          <p:cNvCxnSpPr>
            <a:stCxn id="16" idx="1"/>
            <a:endCxn id="15" idx="2"/>
          </p:cNvCxnSpPr>
          <p:nvPr/>
        </p:nvCxnSpPr>
        <p:spPr>
          <a:xfrm flipH="1" flipV="1">
            <a:off x="2373352" y="4291200"/>
            <a:ext cx="1673159" cy="13777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Logcat</a:t>
            </a:r>
            <a:r>
              <a:rPr lang="ko-KR" altLang="en-US" dirty="0"/>
              <a:t> 활용</a:t>
            </a:r>
            <a:r>
              <a:rPr lang="en-US" altLang="ko-KR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보이지 않을 때 </a:t>
            </a:r>
            <a:r>
              <a:rPr lang="en-US" altLang="ko-KR" dirty="0"/>
              <a:t>View&gt;Tool Windows &gt; Logcat </a:t>
            </a:r>
          </a:p>
          <a:p>
            <a:pPr>
              <a:defRPr/>
            </a:pPr>
            <a:r>
              <a:rPr lang="ko-KR" altLang="en-US" dirty="0"/>
              <a:t>로그 메시지 수준</a:t>
            </a:r>
          </a:p>
          <a:p>
            <a:pPr marL="400050" lvl="1" indent="0">
              <a:buNone/>
              <a:defRPr/>
            </a:pPr>
            <a:r>
              <a:rPr lang="ko-KR" altLang="en-US" dirty="0" err="1"/>
              <a:t>Log.e</a:t>
            </a:r>
            <a:r>
              <a:rPr lang="ko-KR" altLang="en-US" dirty="0"/>
              <a:t>(</a:t>
            </a:r>
            <a:r>
              <a:rPr lang="ko-KR" altLang="en-US" dirty="0" err="1"/>
              <a:t>String</a:t>
            </a:r>
            <a:r>
              <a:rPr lang="ko-KR" altLang="en-US" dirty="0"/>
              <a:t>, </a:t>
            </a:r>
            <a:r>
              <a:rPr lang="ko-KR" altLang="en-US" dirty="0" err="1"/>
              <a:t>String</a:t>
            </a:r>
            <a:r>
              <a:rPr lang="ko-KR" altLang="en-US" dirty="0"/>
              <a:t>) (오류) </a:t>
            </a:r>
            <a:r>
              <a:rPr lang="en-US" altLang="ko-KR" dirty="0"/>
              <a:t>-</a:t>
            </a:r>
            <a:r>
              <a:rPr lang="ko-KR" altLang="en-US" dirty="0"/>
              <a:t> 우선순위 가장 높음</a:t>
            </a:r>
          </a:p>
          <a:p>
            <a:pPr marL="400050" lvl="1" indent="0">
              <a:buNone/>
              <a:defRPr/>
            </a:pPr>
            <a:r>
              <a:rPr lang="ko-KR" altLang="en-US" dirty="0" err="1"/>
              <a:t>Log.w</a:t>
            </a:r>
            <a:r>
              <a:rPr lang="ko-KR" altLang="en-US" dirty="0"/>
              <a:t>(</a:t>
            </a:r>
            <a:r>
              <a:rPr lang="ko-KR" altLang="en-US" dirty="0" err="1"/>
              <a:t>String</a:t>
            </a:r>
            <a:r>
              <a:rPr lang="ko-KR" altLang="en-US" dirty="0"/>
              <a:t>, </a:t>
            </a:r>
            <a:r>
              <a:rPr lang="ko-KR" altLang="en-US" dirty="0" err="1"/>
              <a:t>String</a:t>
            </a:r>
            <a:r>
              <a:rPr lang="ko-KR" altLang="en-US" dirty="0"/>
              <a:t>) (경고)</a:t>
            </a:r>
          </a:p>
          <a:p>
            <a:pPr marL="400050" lvl="1" indent="0">
              <a:buNone/>
              <a:defRPr/>
            </a:pPr>
            <a:r>
              <a:rPr lang="ko-KR" altLang="en-US" dirty="0" err="1"/>
              <a:t>Log.i</a:t>
            </a:r>
            <a:r>
              <a:rPr lang="ko-KR" altLang="en-US" dirty="0"/>
              <a:t>(</a:t>
            </a:r>
            <a:r>
              <a:rPr lang="ko-KR" altLang="en-US" dirty="0" err="1"/>
              <a:t>String</a:t>
            </a:r>
            <a:r>
              <a:rPr lang="ko-KR" altLang="en-US" dirty="0"/>
              <a:t>, </a:t>
            </a:r>
            <a:r>
              <a:rPr lang="ko-KR" altLang="en-US" dirty="0" err="1"/>
              <a:t>String</a:t>
            </a:r>
            <a:r>
              <a:rPr lang="ko-KR" altLang="en-US" dirty="0"/>
              <a:t>) (정보)</a:t>
            </a:r>
          </a:p>
          <a:p>
            <a:pPr marL="400050" lvl="1" indent="0">
              <a:buNone/>
              <a:defRPr/>
            </a:pPr>
            <a:r>
              <a:rPr lang="ko-KR" altLang="en-US" dirty="0" err="1"/>
              <a:t>Log.d</a:t>
            </a:r>
            <a:r>
              <a:rPr lang="ko-KR" altLang="en-US" dirty="0"/>
              <a:t>(</a:t>
            </a:r>
            <a:r>
              <a:rPr lang="ko-KR" altLang="en-US" dirty="0" err="1"/>
              <a:t>String</a:t>
            </a:r>
            <a:r>
              <a:rPr lang="ko-KR" altLang="en-US" dirty="0"/>
              <a:t>, </a:t>
            </a:r>
            <a:r>
              <a:rPr lang="ko-KR" altLang="en-US" dirty="0" err="1"/>
              <a:t>String</a:t>
            </a:r>
            <a:r>
              <a:rPr lang="ko-KR" altLang="en-US" dirty="0"/>
              <a:t>) (디버그)</a:t>
            </a:r>
          </a:p>
          <a:p>
            <a:pPr marL="400050" lvl="1" indent="0">
              <a:buNone/>
              <a:defRPr/>
            </a:pPr>
            <a:r>
              <a:rPr lang="ko-KR" altLang="en-US" dirty="0" err="1"/>
              <a:t>Log.v</a:t>
            </a:r>
            <a:r>
              <a:rPr lang="ko-KR" altLang="en-US" dirty="0"/>
              <a:t>(</a:t>
            </a:r>
            <a:r>
              <a:rPr lang="ko-KR" altLang="en-US" dirty="0" err="1"/>
              <a:t>String</a:t>
            </a:r>
            <a:r>
              <a:rPr lang="ko-KR" altLang="en-US" dirty="0"/>
              <a:t>, </a:t>
            </a:r>
            <a:r>
              <a:rPr lang="ko-KR" altLang="en-US" dirty="0" err="1"/>
              <a:t>String</a:t>
            </a:r>
            <a:r>
              <a:rPr lang="ko-KR" altLang="en-US" dirty="0"/>
              <a:t>) (상세)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>
              <a:defRPr/>
            </a:pP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Logcat</a:t>
            </a:r>
            <a:r>
              <a:rPr lang="ko-KR" altLang="en-US"/>
              <a:t> 활용</a:t>
            </a:r>
            <a:r>
              <a:rPr lang="en-US" altLang="ko-KR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private static final String TAG = "</a:t>
            </a:r>
            <a:r>
              <a:rPr lang="en-US" altLang="ko-KR" dirty="0" err="1"/>
              <a:t>MyService</a:t>
            </a:r>
            <a:r>
              <a:rPr lang="en-US" altLang="ko-KR" dirty="0"/>
              <a:t>";</a:t>
            </a:r>
          </a:p>
          <a:p>
            <a:pPr>
              <a:defRPr/>
            </a:pPr>
            <a:r>
              <a:rPr lang="en-US" altLang="ko-KR" dirty="0" err="1"/>
              <a:t>Log.d</a:t>
            </a:r>
            <a:r>
              <a:rPr lang="en-US" altLang="ko-KR" dirty="0"/>
              <a:t>(TAG, "command : " + command + ", name : " + name); </a:t>
            </a:r>
          </a:p>
          <a:p>
            <a:pPr>
              <a:defRPr/>
            </a:pPr>
            <a:r>
              <a:rPr lang="en-US" altLang="ko-KR" dirty="0" err="1"/>
              <a:t>Log.d</a:t>
            </a:r>
            <a:r>
              <a:rPr lang="en-US" altLang="ko-KR" dirty="0"/>
              <a:t>(TAG, "Waiting " + </a:t>
            </a:r>
            <a:r>
              <a:rPr lang="en-US" altLang="ko-KR" dirty="0" err="1"/>
              <a:t>i</a:t>
            </a:r>
            <a:r>
              <a:rPr lang="en-US" altLang="ko-KR" dirty="0"/>
              <a:t> + " seconds.");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int</a:t>
            </a:r>
            <a:r>
              <a:rPr lang="ko-KR" altLang="en-US" dirty="0"/>
              <a:t> 형 변수를 </a:t>
            </a:r>
            <a:r>
              <a:rPr lang="ko-KR" altLang="en-US" dirty="0" err="1"/>
              <a:t>출력할때</a:t>
            </a:r>
            <a:r>
              <a:rPr lang="ko-KR" altLang="en-US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+” “</a:t>
            </a:r>
            <a:r>
              <a:rPr lang="ko-KR" altLang="en-US" dirty="0"/>
              <a:t> 로 </a:t>
            </a:r>
            <a:r>
              <a:rPr lang="en-US" altLang="ko-KR" dirty="0"/>
              <a:t>String</a:t>
            </a:r>
            <a:r>
              <a:rPr lang="ko-KR" altLang="en-US" dirty="0"/>
              <a:t> 만들어서 출력하면 됨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4100975"/>
            <a:ext cx="12192000" cy="225061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495927" y="4995696"/>
            <a:ext cx="2892993" cy="9144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989" y="685808"/>
            <a:ext cx="8039098" cy="5486384"/>
          </a:xfrm>
        </p:spPr>
        <p:txBody>
          <a:bodyPr/>
          <a:lstStyle/>
          <a:p>
            <a:pPr>
              <a:defRPr/>
            </a:pPr>
            <a:br>
              <a:rPr lang="ko-KR" altLang="en-US" dirty="0"/>
            </a:br>
            <a:r>
              <a:rPr lang="ko-KR" altLang="en-US" dirty="0"/>
              <a:t>버튼을 누른 후 </a:t>
            </a:r>
            <a:r>
              <a:rPr lang="en-US" altLang="ko-KR" dirty="0"/>
              <a:t>5</a:t>
            </a:r>
            <a:r>
              <a:rPr lang="ko-KR" altLang="en-US" dirty="0"/>
              <a:t>초를 기다리면 토스트 메시지가 보임</a:t>
            </a:r>
            <a:r>
              <a:rPr lang="en-US" altLang="ko-KR" dirty="0"/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dirty="0"/>
              <a:t> 실행 과정 녹화 </a:t>
            </a:r>
            <a:br>
              <a:rPr lang="ko-KR" altLang="en-US" dirty="0"/>
            </a:br>
            <a:r>
              <a:rPr lang="ko-KR" altLang="en-US" dirty="0"/>
              <a:t>          </a:t>
            </a:r>
            <a:r>
              <a:rPr lang="ko-KR" altLang="en-US" dirty="0">
                <a:solidFill>
                  <a:srgbClr val="1E7452"/>
                </a:solidFill>
              </a:rPr>
              <a:t>파일저장은 </a:t>
            </a:r>
            <a:r>
              <a:rPr lang="en-US" altLang="ko-KR" dirty="0">
                <a:solidFill>
                  <a:srgbClr val="1E7452"/>
                </a:solidFill>
              </a:rPr>
              <a:t>21XXX</a:t>
            </a:r>
            <a:r>
              <a:rPr lang="ko-KR" altLang="en-US" dirty="0" err="1">
                <a:solidFill>
                  <a:srgbClr val="1E7452"/>
                </a:solidFill>
              </a:rPr>
              <a:t>아무개과제</a:t>
            </a:r>
            <a:r>
              <a:rPr lang="en-US" altLang="ko-KR" dirty="0">
                <a:solidFill>
                  <a:srgbClr val="1E7452"/>
                </a:solidFill>
              </a:rPr>
              <a:t>11</a:t>
            </a: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27720" y="390128"/>
            <a:ext cx="3764280" cy="60777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66F5A-226D-A9E7-6AD1-0F8C3E610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05" y="3236383"/>
            <a:ext cx="5397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9042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Broadcasting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7645" y="1412843"/>
            <a:ext cx="10882488" cy="52363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/>
              <a:t> </a:t>
            </a:r>
            <a:r>
              <a:rPr lang="ko-KR" altLang="en-US" dirty="0"/>
              <a:t>카카오톡에서 여러 사람에게 메시지를 전달할 때 그룹 채팅</a:t>
            </a:r>
            <a:r>
              <a:rPr lang="en-US" altLang="ko-KR" dirty="0"/>
              <a:t>(</a:t>
            </a:r>
            <a:r>
              <a:rPr lang="ko-KR" altLang="en-US" dirty="0"/>
              <a:t>오픈채팅</a:t>
            </a:r>
            <a:r>
              <a:rPr lang="en-US" altLang="ko-KR" dirty="0"/>
              <a:t>)</a:t>
            </a:r>
            <a:r>
              <a:rPr lang="ko-KR" altLang="en-US" dirty="0"/>
              <a:t>방을 만들어 메시지를 전달하는 것과 </a:t>
            </a:r>
            <a:r>
              <a:rPr lang="ko-KR" altLang="en-US" dirty="0" err="1"/>
              <a:t>비슷</a:t>
            </a:r>
            <a:endParaRPr lang="ko-KR" altLang="en-US" dirty="0"/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안드로이드도 앱 구성 요소에 메시지를 전달할 때 사용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다른 사람으로부터 문자를 받았을 때 </a:t>
            </a:r>
            <a:r>
              <a:rPr lang="en-US" altLang="ko-KR" dirty="0"/>
              <a:t>SMS</a:t>
            </a:r>
            <a:r>
              <a:rPr lang="ko-KR" altLang="en-US" dirty="0"/>
              <a:t> 수신 앱에 알려줘야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 만든 앱에서 </a:t>
            </a:r>
            <a:r>
              <a:rPr lang="ko-KR" altLang="en-US" dirty="0" err="1"/>
              <a:t>브로드캐스팅</a:t>
            </a:r>
            <a:r>
              <a:rPr lang="ko-KR" altLang="en-US" dirty="0"/>
              <a:t> 메시지를 받고 싶다면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수신자를 만들어 앱에 등록하면 됨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 기기 안에서 동작하는 다른 앱 </a:t>
            </a:r>
            <a:r>
              <a:rPr lang="en-US" altLang="ko-KR" dirty="0"/>
              <a:t>A</a:t>
            </a:r>
            <a:r>
              <a:rPr lang="ko-KR" altLang="en-US" dirty="0"/>
              <a:t>로 </a:t>
            </a:r>
            <a:r>
              <a:rPr lang="ko-KR" altLang="en-US" dirty="0" err="1"/>
              <a:t>부터</a:t>
            </a:r>
            <a:r>
              <a:rPr lang="ko-KR" altLang="en-US" dirty="0"/>
              <a:t> 특정 메시지를 받기 위해 만들 앱에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수신자를 등록하면 </a:t>
            </a:r>
            <a:r>
              <a:rPr lang="en-US" altLang="ko-KR" dirty="0"/>
              <a:t>A</a:t>
            </a:r>
            <a:r>
              <a:rPr lang="ko-KR" altLang="en-US" dirty="0"/>
              <a:t>앱의 메시지가 만든 앱으로 전달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 새로운 </a:t>
            </a:r>
            <a:r>
              <a:rPr lang="ko-KR" altLang="en-US" dirty="0" err="1"/>
              <a:t>브로드캐스트를</a:t>
            </a:r>
            <a:r>
              <a:rPr lang="ko-KR" altLang="en-US" dirty="0"/>
              <a:t> 사용하려면 </a:t>
            </a:r>
            <a:r>
              <a:rPr lang="ko-KR" altLang="en-US" dirty="0" err="1"/>
              <a:t>매니패스트에</a:t>
            </a:r>
            <a:r>
              <a:rPr lang="ko-KR" altLang="en-US" dirty="0"/>
              <a:t> 등록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/>
              <a:t> </a:t>
            </a:r>
            <a:r>
              <a:rPr lang="en-US" altLang="ko-KR" dirty="0" err="1"/>
              <a:t>registerReceiver</a:t>
            </a:r>
            <a:r>
              <a:rPr lang="en-US" altLang="ko-KR" dirty="0"/>
              <a:t>()</a:t>
            </a:r>
            <a:r>
              <a:rPr lang="ko-KR" altLang="en-US" dirty="0"/>
              <a:t> 도 사용 가능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E4BD0F-430C-D1A2-6F89-1CA0C2AB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33" y="323226"/>
            <a:ext cx="11716334" cy="621154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FA8676C-C84D-5F6D-5DFF-41ABD2B42A17}"/>
              </a:ext>
            </a:extLst>
          </p:cNvPr>
          <p:cNvSpPr/>
          <p:nvPr/>
        </p:nvSpPr>
        <p:spPr>
          <a:xfrm>
            <a:off x="496711" y="327378"/>
            <a:ext cx="1095022" cy="6321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343497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148563-9DDF-3283-30E3-C97C10F9C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1" y="150694"/>
            <a:ext cx="11809037" cy="660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9185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3BD198-AA2E-16D1-0853-9CB5FC4AD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799"/>
            <a:ext cx="11960306" cy="49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4741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63C928-98B8-C878-00C0-EFCD8E659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08" y="519291"/>
            <a:ext cx="11453909" cy="55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7016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E2903D-E2D6-DC89-8240-81760FC072F2}"/>
              </a:ext>
            </a:extLst>
          </p:cNvPr>
          <p:cNvSpPr txBox="1"/>
          <p:nvPr/>
        </p:nvSpPr>
        <p:spPr>
          <a:xfrm>
            <a:off x="1332089" y="3429000"/>
            <a:ext cx="2133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400" b="1" dirty="0"/>
              <a:t>Service</a:t>
            </a:r>
            <a:endParaRPr kumimoji="1" lang="ko-Kore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9974228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AACC5E-EE62-68A0-6C87-48902C915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4" y="327379"/>
            <a:ext cx="11727584" cy="606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254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268639-6190-B2B6-6BB6-54359ED1C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6" y="1526126"/>
            <a:ext cx="11235267" cy="304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3231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B58904E-BDBC-4F45-B599-F2040D9AD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546" y="280688"/>
            <a:ext cx="8612853" cy="583519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3960CC7-AD37-0442-A38A-90AAB9C4056B}"/>
              </a:ext>
            </a:extLst>
          </p:cNvPr>
          <p:cNvCxnSpPr/>
          <p:nvPr/>
        </p:nvCxnSpPr>
        <p:spPr>
          <a:xfrm flipV="1">
            <a:off x="2133600" y="2332383"/>
            <a:ext cx="1205948" cy="2120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19E89C-855B-4447-9CF5-EFCF368265FE}"/>
              </a:ext>
            </a:extLst>
          </p:cNvPr>
          <p:cNvSpPr/>
          <p:nvPr/>
        </p:nvSpPr>
        <p:spPr>
          <a:xfrm>
            <a:off x="5512904" y="463826"/>
            <a:ext cx="4611757" cy="599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C75CB-EEEA-3346-8E53-C607AB5E2178}"/>
              </a:ext>
            </a:extLst>
          </p:cNvPr>
          <p:cNvSpPr txBox="1"/>
          <p:nvPr/>
        </p:nvSpPr>
        <p:spPr>
          <a:xfrm>
            <a:off x="677334" y="4399781"/>
            <a:ext cx="11059438" cy="211808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기존 설치의 업데이트 채널을 변경하려면 다음을 따르세요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ko-Kore-KR" b="1" dirty="0"/>
              <a:t>File &gt; Settings</a:t>
            </a:r>
            <a:r>
              <a:rPr lang="en" altLang="ko-Kore-KR" dirty="0"/>
              <a:t>(Mac</a:t>
            </a:r>
            <a:r>
              <a:rPr lang="ko-KR" altLang="en-US" dirty="0"/>
              <a:t>은 </a:t>
            </a:r>
            <a:r>
              <a:rPr lang="en" altLang="ko-Kore-KR" b="1" dirty="0"/>
              <a:t>Android Studio &gt; Preferences</a:t>
            </a:r>
            <a:r>
              <a:rPr lang="en" altLang="ko-Kore-KR" dirty="0"/>
              <a:t>)</a:t>
            </a:r>
            <a:r>
              <a:rPr lang="ko-KR" altLang="en-US" dirty="0"/>
              <a:t>를 클릭하여 </a:t>
            </a:r>
            <a:r>
              <a:rPr lang="en" altLang="ko-Kore-KR" b="1" dirty="0"/>
              <a:t>Preferences</a:t>
            </a:r>
            <a:r>
              <a:rPr lang="en" altLang="ko-Kore-KR" dirty="0"/>
              <a:t> </a:t>
            </a:r>
            <a:r>
              <a:rPr lang="ko-KR" altLang="en-US" dirty="0"/>
              <a:t>창을 엽니다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왼쪽 패널에서 </a:t>
            </a:r>
            <a:r>
              <a:rPr lang="en" altLang="ko-Kore-KR" b="1" dirty="0"/>
              <a:t>Appearance &amp; Behavior &gt; System Settings &gt; Updates</a:t>
            </a:r>
            <a:r>
              <a:rPr lang="ko-KR" altLang="en-US" dirty="0"/>
              <a:t>를 클릭합니다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ko-Kore-KR" b="1" dirty="0"/>
              <a:t>Automatically check for updates</a:t>
            </a:r>
            <a:r>
              <a:rPr lang="ko-KR" altLang="en-US" dirty="0"/>
              <a:t>가 선택되었는지 확인한 다음 </a:t>
            </a:r>
            <a:r>
              <a:rPr lang="ko-KR" altLang="en-US" dirty="0" err="1"/>
              <a:t>드롭다운</a:t>
            </a:r>
            <a:r>
              <a:rPr lang="ko-KR" altLang="en-US" dirty="0"/>
              <a:t> 목록에서 채널을 선택합니다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ko-Kore-KR" b="1" dirty="0"/>
              <a:t>Apply</a:t>
            </a:r>
            <a:r>
              <a:rPr lang="en" altLang="ko-Kore-KR" dirty="0"/>
              <a:t> </a:t>
            </a:r>
            <a:r>
              <a:rPr lang="ko-KR" altLang="en-US" dirty="0"/>
              <a:t>또는 </a:t>
            </a:r>
            <a:r>
              <a:rPr lang="en" altLang="ko-Kore-KR" b="1" dirty="0"/>
              <a:t>OK</a:t>
            </a:r>
            <a:r>
              <a:rPr lang="ko-KR" altLang="en-US" dirty="0"/>
              <a:t>를 클릭합니다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674512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315" y="1461593"/>
            <a:ext cx="7531883" cy="46081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84597" y="1198835"/>
            <a:ext cx="2631632" cy="4870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문자 메시지 수신 알림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31799" y="1308100"/>
            <a:ext cx="11647312" cy="5070122"/>
          </a:xfrm>
        </p:spPr>
        <p:txBody>
          <a:bodyPr vert="horz" lIns="91440" tIns="45720" rIns="91440" bIns="45720"/>
          <a:lstStyle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새로운 프로젝트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Gs21200csmReceiver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패키지이름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org.techtown.receiver</a:t>
            </a:r>
            <a:endParaRPr kumimoji="0" lang="en-US" altLang="ko-KR" sz="2400" b="0" i="0" u="none" strike="noStrike" kern="1200" cap="none" spc="0" normalizeH="0" baseline="0" dirty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app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폴더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마우스 오른쪽 버튼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[new-other-Broadcast Receiver]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  Class Name :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SmsReceiver</a:t>
            </a:r>
            <a:endParaRPr kumimoji="0" lang="en-US" altLang="ko-KR" sz="2400" b="0" i="0" u="none" strike="noStrike" kern="1200" cap="none" spc="0" normalizeH="0" baseline="0" dirty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  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=&gt;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SmsReceiver.java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파일 생성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kumimoji="0" lang="ko-KR" altLang="en-US" sz="2400" b="0" i="0" u="none" strike="noStrike" kern="1200" cap="none" spc="0" normalizeH="0" baseline="0" dirty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작업 순서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AndroidManifest.xml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SmsReceiver.java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build.gradle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(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Module.app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)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MainActivity.java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에뮬레이터 실행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allow - SMS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발송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결과 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875BB2-8A61-1C40-99D4-EFD6BD51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9B6E69A-B6BD-AC4B-90C3-DC73303B3E3C}"/>
              </a:ext>
            </a:extLst>
          </p:cNvPr>
          <p:cNvSpPr/>
          <p:nvPr/>
        </p:nvSpPr>
        <p:spPr>
          <a:xfrm>
            <a:off x="6798365" y="490330"/>
            <a:ext cx="1736035" cy="38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4A9AA9-A208-5041-A472-89A28C10FF40}"/>
              </a:ext>
            </a:extLst>
          </p:cNvPr>
          <p:cNvSpPr/>
          <p:nvPr/>
        </p:nvSpPr>
        <p:spPr>
          <a:xfrm>
            <a:off x="3187148" y="1398104"/>
            <a:ext cx="4552122" cy="38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00C7C0-AB53-AD47-93AD-19821B63A5A7}"/>
              </a:ext>
            </a:extLst>
          </p:cNvPr>
          <p:cNvSpPr/>
          <p:nvPr/>
        </p:nvSpPr>
        <p:spPr>
          <a:xfrm>
            <a:off x="3326296" y="3843129"/>
            <a:ext cx="5208104" cy="636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83123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35B6AA-1F3F-5B42-8A03-F8AC2E650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9" y="0"/>
            <a:ext cx="11758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59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C2122A-AB44-0F44-82EB-8A872D044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58" y="0"/>
            <a:ext cx="1181508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7A538A-EBD4-274D-93F7-484BEEE1162D}"/>
              </a:ext>
            </a:extLst>
          </p:cNvPr>
          <p:cNvSpPr txBox="1"/>
          <p:nvPr/>
        </p:nvSpPr>
        <p:spPr>
          <a:xfrm>
            <a:off x="569843" y="3564835"/>
            <a:ext cx="275588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FF0000"/>
                </a:solidFill>
              </a:rPr>
              <a:t>File -&gt; Project Structure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35253A-2C95-E842-AA50-47E183F6A5E9}"/>
              </a:ext>
            </a:extLst>
          </p:cNvPr>
          <p:cNvSpPr/>
          <p:nvPr/>
        </p:nvSpPr>
        <p:spPr>
          <a:xfrm>
            <a:off x="4320209" y="4625008"/>
            <a:ext cx="5473148" cy="410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86122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D92C02-418C-4F4A-8CAB-CD65CDFFD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4" y="0"/>
            <a:ext cx="11841151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749052-D738-B049-8029-C1ED87C29BF8}"/>
              </a:ext>
            </a:extLst>
          </p:cNvPr>
          <p:cNvSpPr/>
          <p:nvPr/>
        </p:nvSpPr>
        <p:spPr>
          <a:xfrm>
            <a:off x="9051235" y="543339"/>
            <a:ext cx="2451652" cy="291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6FD0C-52FD-694D-9197-BA610580BDED}"/>
              </a:ext>
            </a:extLst>
          </p:cNvPr>
          <p:cNvSpPr txBox="1"/>
          <p:nvPr/>
        </p:nvSpPr>
        <p:spPr>
          <a:xfrm>
            <a:off x="5380383" y="516834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다른</a:t>
            </a:r>
            <a:r>
              <a:rPr kumimoji="1" lang="ko-KR" altLang="en-US" dirty="0">
                <a:solidFill>
                  <a:srgbClr val="FF0000"/>
                </a:solidFill>
              </a:rPr>
              <a:t> 변경 없음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76464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0B1E3B-4DF0-D942-AF77-193DF6DC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4" y="0"/>
            <a:ext cx="1184115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5C95ED-A5A6-0F4D-995E-02553DB3CA81}"/>
              </a:ext>
            </a:extLst>
          </p:cNvPr>
          <p:cNvSpPr txBox="1"/>
          <p:nvPr/>
        </p:nvSpPr>
        <p:spPr>
          <a:xfrm>
            <a:off x="7513983" y="477079"/>
            <a:ext cx="1590260" cy="4240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C3D457-A8E4-9649-8C6F-0A22EC42DF1E}"/>
              </a:ext>
            </a:extLst>
          </p:cNvPr>
          <p:cNvSpPr txBox="1"/>
          <p:nvPr/>
        </p:nvSpPr>
        <p:spPr>
          <a:xfrm>
            <a:off x="8876993" y="4115536"/>
            <a:ext cx="1992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dependencies {…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이전까지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변경 없음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55626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Service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737904"/>
            <a:ext cx="8596668" cy="388077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카카오 톡은 앱이 실행되어 있지 않거나 화면이 사용자에게 보이지 않는 상태에서도 다른 사람이 보낸 메시지를 받을 수 있음</a:t>
            </a:r>
          </a:p>
          <a:p>
            <a:pPr>
              <a:defRPr/>
            </a:pPr>
            <a:r>
              <a:rPr lang="ko-KR" altLang="en-US" dirty="0"/>
              <a:t>백그라운드에서 실행되는 서비스가 있기 때문</a:t>
            </a:r>
          </a:p>
          <a:p>
            <a:pPr>
              <a:defRPr/>
            </a:pPr>
            <a:r>
              <a:rPr lang="ko-KR" altLang="en-US" dirty="0"/>
              <a:t>서비스란 백그라운드에서 실행되는 앱의 구성 요소</a:t>
            </a:r>
          </a:p>
          <a:p>
            <a:pPr>
              <a:defRPr/>
            </a:pPr>
            <a:r>
              <a:rPr lang="ko-KR" altLang="en-US" dirty="0"/>
              <a:t>시스템에서 관리</a:t>
            </a:r>
          </a:p>
          <a:p>
            <a:pPr>
              <a:defRPr/>
            </a:pPr>
            <a:r>
              <a:rPr lang="ko-KR" altLang="en-US" dirty="0"/>
              <a:t>서비스의 주요 역할 </a:t>
            </a:r>
          </a:p>
          <a:p>
            <a:pPr lvl="1">
              <a:defRPr/>
            </a:pPr>
            <a:r>
              <a:rPr lang="ko-KR" altLang="en-US" dirty="0"/>
              <a:t>단말이 항상 실행되어 있는 상태로 다른 단말과 데이터를 주고받거나 필요한 기능을 </a:t>
            </a:r>
          </a:p>
          <a:p>
            <a:pPr marL="190500" lvl="1" indent="0">
              <a:buNone/>
              <a:defRPr/>
            </a:pPr>
            <a:r>
              <a:rPr lang="ko-KR" altLang="en-US" dirty="0"/>
              <a:t>    백그라운드에서 실행하는 것</a:t>
            </a:r>
          </a:p>
          <a:p>
            <a:pPr lvl="1">
              <a:defRPr/>
            </a:pPr>
            <a:r>
              <a:rPr lang="ko-KR" altLang="en-US" dirty="0"/>
              <a:t>서비스가 비정상적으로 종료되더라도 시스템이 자동으로 재실행</a:t>
            </a:r>
          </a:p>
        </p:txBody>
      </p:sp>
      <p:grpSp>
        <p:nvGrpSpPr>
          <p:cNvPr id="4" name="그룹 10"/>
          <p:cNvGrpSpPr/>
          <p:nvPr/>
        </p:nvGrpSpPr>
        <p:grpSpPr>
          <a:xfrm>
            <a:off x="9586748" y="3188519"/>
            <a:ext cx="2529051" cy="3570836"/>
            <a:chOff x="2080719" y="2807848"/>
            <a:chExt cx="2529051" cy="3570836"/>
          </a:xfrm>
        </p:grpSpPr>
        <p:sp>
          <p:nvSpPr>
            <p:cNvPr id="5" name="직사각형 9"/>
            <p:cNvSpPr/>
            <p:nvPr/>
          </p:nvSpPr>
          <p:spPr>
            <a:xfrm>
              <a:off x="2080719" y="2807848"/>
              <a:ext cx="2529051" cy="3570836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294211" y="2977383"/>
              <a:ext cx="2102069" cy="640474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200"/>
                <a:t>액티비티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294211" y="3788569"/>
              <a:ext cx="2102069" cy="640474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200"/>
                <a:t>서비스</a:t>
              </a: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294211" y="4593267"/>
              <a:ext cx="2102069" cy="640474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200"/>
                <a:t>브로드캐스트</a:t>
              </a:r>
            </a:p>
            <a:p>
              <a:pPr algn="ctr">
                <a:defRPr/>
              </a:pPr>
              <a:r>
                <a:rPr lang="ko-KR" altLang="en-US" sz="2200"/>
                <a:t> 수신자</a:t>
              </a: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294211" y="5365120"/>
              <a:ext cx="2102069" cy="640474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200"/>
                <a:t>내용 제공자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800D25-5A5A-D44E-822F-FA48F3DC9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4" y="0"/>
            <a:ext cx="1184115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5C58A3-AA32-544B-823C-EFD07549F9DA}"/>
              </a:ext>
            </a:extLst>
          </p:cNvPr>
          <p:cNvSpPr txBox="1"/>
          <p:nvPr/>
        </p:nvSpPr>
        <p:spPr>
          <a:xfrm>
            <a:off x="8759687" y="2505670"/>
            <a:ext cx="3044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solidFill>
                  <a:srgbClr val="FF0000"/>
                </a:solidFill>
              </a:rPr>
              <a:t>bulid.gradle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이전 화면 이어서 아래 부분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9E1FE19-D7D6-E140-B2A4-E721B44DCED9}"/>
              </a:ext>
            </a:extLst>
          </p:cNvPr>
          <p:cNvCxnSpPr>
            <a:cxnSpLocks/>
          </p:cNvCxnSpPr>
          <p:nvPr/>
        </p:nvCxnSpPr>
        <p:spPr>
          <a:xfrm flipH="1" flipV="1">
            <a:off x="8176593" y="5261114"/>
            <a:ext cx="583094" cy="159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3947AA-38AD-5B41-A6ED-E52BAEF75EC2}"/>
              </a:ext>
            </a:extLst>
          </p:cNvPr>
          <p:cNvSpPr txBox="1"/>
          <p:nvPr/>
        </p:nvSpPr>
        <p:spPr>
          <a:xfrm>
            <a:off x="8759687" y="526111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EC4BD-135E-3F41-8BE1-1053FBFCD401}"/>
              </a:ext>
            </a:extLst>
          </p:cNvPr>
          <p:cNvSpPr txBox="1"/>
          <p:nvPr/>
        </p:nvSpPr>
        <p:spPr>
          <a:xfrm>
            <a:off x="7513983" y="477079"/>
            <a:ext cx="1590260" cy="4240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8489866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E3450C-8365-9F4C-BB38-8B8D486A8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4" y="0"/>
            <a:ext cx="1184115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DE9511-1F33-2B4D-986E-186EBE78CC29}"/>
              </a:ext>
            </a:extLst>
          </p:cNvPr>
          <p:cNvSpPr txBox="1"/>
          <p:nvPr/>
        </p:nvSpPr>
        <p:spPr>
          <a:xfrm>
            <a:off x="4055165" y="477079"/>
            <a:ext cx="1590260" cy="4240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5322910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A0F28F-5E07-FB41-9A94-836066641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4" y="0"/>
            <a:ext cx="1184115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83B76-90EC-DB45-944F-E5F7F88646AF}"/>
              </a:ext>
            </a:extLst>
          </p:cNvPr>
          <p:cNvSpPr txBox="1"/>
          <p:nvPr/>
        </p:nvSpPr>
        <p:spPr>
          <a:xfrm>
            <a:off x="4055165" y="477079"/>
            <a:ext cx="1590260" cy="4240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DB09E-6142-E840-BE29-461AFD55D018}"/>
              </a:ext>
            </a:extLst>
          </p:cNvPr>
          <p:cNvSpPr txBox="1"/>
          <p:nvPr/>
        </p:nvSpPr>
        <p:spPr>
          <a:xfrm>
            <a:off x="8640417" y="121920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이전 화면 이어서</a:t>
            </a:r>
            <a:r>
              <a:rPr kumimoji="1" lang="en-US" altLang="ko-KR" dirty="0">
                <a:solidFill>
                  <a:srgbClr val="FF0000"/>
                </a:solidFill>
              </a:rPr>
              <a:t>..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13220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8A6243-AAF1-C91A-5494-B19643AB0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070"/>
          <a:stretch/>
        </p:blipFill>
        <p:spPr>
          <a:xfrm>
            <a:off x="2138433" y="0"/>
            <a:ext cx="8451685" cy="675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3805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11BA49-DEA9-8038-B74E-1F4015F8A3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107"/>
          <a:stretch/>
        </p:blipFill>
        <p:spPr>
          <a:xfrm>
            <a:off x="2053436" y="1047044"/>
            <a:ext cx="8389765" cy="47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4096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65E3EF0-DECF-856C-335B-57ADFF9E37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070"/>
          <a:stretch/>
        </p:blipFill>
        <p:spPr>
          <a:xfrm>
            <a:off x="654755" y="607916"/>
            <a:ext cx="10715729" cy="313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4393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8130BC-F3CC-D407-CDA3-A36869EB4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71" b="46873"/>
          <a:stretch/>
        </p:blipFill>
        <p:spPr>
          <a:xfrm>
            <a:off x="777550" y="395110"/>
            <a:ext cx="10796133" cy="58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050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DFD03C-B33B-5CE6-5DA8-4E17C448A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33" b="6173"/>
          <a:stretch/>
        </p:blipFill>
        <p:spPr>
          <a:xfrm>
            <a:off x="935301" y="587022"/>
            <a:ext cx="9419076" cy="59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869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10678" y="2366929"/>
            <a:ext cx="6700906" cy="409972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744685" y="5112297"/>
            <a:ext cx="328448" cy="36129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138823" y="3798504"/>
            <a:ext cx="328448" cy="36129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6"/>
          <p:cNvSpPr txBox="1"/>
          <p:nvPr/>
        </p:nvSpPr>
        <p:spPr>
          <a:xfrm>
            <a:off x="758677" y="1281810"/>
            <a:ext cx="7126283" cy="36933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Logcat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에서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onReceive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메서드 호출 로그도 찾아보세요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4500" y="645612"/>
            <a:ext cx="11302999" cy="93978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/>
              <a:t>실행 과정 녹화 </a:t>
            </a:r>
            <a:br>
              <a:rPr lang="ko-KR" altLang="en-US" dirty="0"/>
            </a:br>
            <a:r>
              <a:rPr lang="ko-KR" altLang="en-US" dirty="0"/>
              <a:t>          </a:t>
            </a:r>
            <a:r>
              <a:rPr lang="ko-KR" altLang="en-US" dirty="0">
                <a:solidFill>
                  <a:srgbClr val="1E7452"/>
                </a:solidFill>
              </a:rPr>
              <a:t>파일저장은 </a:t>
            </a:r>
            <a:r>
              <a:rPr lang="en-US" altLang="ko-KR" dirty="0">
                <a:solidFill>
                  <a:srgbClr val="1E7452"/>
                </a:solidFill>
              </a:rPr>
              <a:t>21XXX</a:t>
            </a:r>
            <a:r>
              <a:rPr lang="ko-KR" altLang="en-US" dirty="0" err="1">
                <a:solidFill>
                  <a:srgbClr val="1E7452"/>
                </a:solidFill>
              </a:rPr>
              <a:t>아무개과제</a:t>
            </a:r>
            <a:r>
              <a:rPr lang="en-US" altLang="ko-KR" dirty="0">
                <a:solidFill>
                  <a:srgbClr val="1E7452"/>
                </a:solidFill>
              </a:rPr>
              <a:t>12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44500" y="3178371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800" b="0" i="0" u="none" strike="noStrike" kern="1200" cap="none" spc="0" normalizeH="0" baseline="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지난주 과제인 </a:t>
            </a:r>
            <a:r>
              <a:rPr kumimoji="0" lang="en-US" altLang="ko-KR" sz="3800" b="0" i="0" u="none" strike="noStrike" kern="1200" cap="none" spc="0" normalizeH="0" baseline="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Drawable</a:t>
            </a:r>
            <a:r>
              <a:rPr kumimoji="0" lang="ko-KR" altLang="en-US" sz="3800" b="0" i="0" u="none" strike="noStrike" kern="1200" cap="none" spc="0" normalizeH="0" baseline="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에 메시지 수신 알림 기능 추가하여 실행 화면 녹화</a:t>
            </a:r>
            <a:endParaRPr kumimoji="0" lang="en-US" altLang="ko-KR" sz="3800" b="0" i="0" u="none" strike="noStrike" kern="1200" cap="none" spc="0" normalizeH="0" baseline="0" dirty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3800" b="0" i="0" u="none" strike="noStrike" kern="1200" cap="none" spc="0" normalizeH="0" baseline="0" dirty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r>
              <a:rPr lang="ko-KR" altLang="en-US" sz="3800" dirty="0">
                <a:solidFill>
                  <a:srgbClr val="1E7452"/>
                </a:solidFill>
              </a:rPr>
              <a:t>파일저장은 </a:t>
            </a:r>
            <a:r>
              <a:rPr lang="en-US" altLang="ko-KR" sz="3800" dirty="0">
                <a:solidFill>
                  <a:srgbClr val="1E7452"/>
                </a:solidFill>
              </a:rPr>
              <a:t>21XXX</a:t>
            </a:r>
            <a:r>
              <a:rPr lang="ko-KR" altLang="en-US" sz="3800" dirty="0" err="1">
                <a:solidFill>
                  <a:srgbClr val="1E7452"/>
                </a:solidFill>
              </a:rPr>
              <a:t>아무개과제</a:t>
            </a:r>
            <a:r>
              <a:rPr lang="en-US" altLang="ko-KR" sz="3800" dirty="0">
                <a:solidFill>
                  <a:srgbClr val="1E7452"/>
                </a:solidFill>
              </a:rPr>
              <a:t>13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800" b="0" i="0" u="none" strike="noStrike" kern="1200" cap="none" spc="0" normalizeH="0" baseline="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Service - </a:t>
            </a:r>
            <a:r>
              <a:rPr lang="ko-KR" altLang="en-US"/>
              <a:t>언제 </a:t>
            </a:r>
            <a:r>
              <a:rPr lang="en-US" altLang="ko-KR"/>
              <a:t>Service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사용하면 좋을까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네트워크 트랜잭션 처리</a:t>
            </a:r>
          </a:p>
          <a:p>
            <a:pPr>
              <a:defRPr/>
            </a:pPr>
            <a:r>
              <a:rPr lang="ko-KR" altLang="en-US"/>
              <a:t>음악재생</a:t>
            </a:r>
          </a:p>
          <a:p>
            <a:pPr>
              <a:defRPr/>
            </a:pPr>
            <a:r>
              <a:rPr lang="ko-KR" altLang="en-US"/>
              <a:t>파일 </a:t>
            </a:r>
            <a:r>
              <a:rPr lang="en-US" altLang="ko-KR"/>
              <a:t>I/O</a:t>
            </a:r>
            <a:r>
              <a:rPr lang="ko-KR" altLang="en-US"/>
              <a:t> 수행</a:t>
            </a:r>
          </a:p>
          <a:p>
            <a:pPr>
              <a:defRPr/>
            </a:pPr>
            <a:r>
              <a:rPr lang="ko-KR" altLang="en-US"/>
              <a:t>콘텐츠 제공자</a:t>
            </a:r>
            <a:r>
              <a:rPr lang="en-US" altLang="ko-KR"/>
              <a:t>(database)</a:t>
            </a:r>
            <a:r>
              <a:rPr lang="ko-KR" altLang="en-US"/>
              <a:t> 와 상호 작용</a:t>
            </a:r>
          </a:p>
          <a:p>
            <a:pPr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services</a:t>
            </a:r>
            <a:r>
              <a:rPr lang="ko-KR" altLang="en-US"/>
              <a:t> 실행 원리</a:t>
            </a:r>
            <a:r>
              <a:rPr lang="en-US" altLang="ko-KR"/>
              <a:t> : started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메인 액티비티에서 </a:t>
            </a:r>
            <a:r>
              <a:rPr lang="en-US" altLang="ko-KR" dirty="0" err="1"/>
              <a:t>startService</a:t>
            </a:r>
            <a:r>
              <a:rPr lang="en-US" altLang="ko-KR" dirty="0"/>
              <a:t>()</a:t>
            </a:r>
            <a:r>
              <a:rPr lang="ko-KR" altLang="en-US" dirty="0" err="1"/>
              <a:t>를</a:t>
            </a:r>
            <a:r>
              <a:rPr lang="ko-KR" altLang="en-US" dirty="0"/>
              <a:t> 호출하면 실행됨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스스로 </a:t>
            </a:r>
            <a:r>
              <a:rPr lang="ko-KR" altLang="en-US" dirty="0" err="1"/>
              <a:t>멈출때까지</a:t>
            </a:r>
            <a:r>
              <a:rPr lang="ko-KR" altLang="en-US" dirty="0"/>
              <a:t> 독립적으로 실행 가능</a:t>
            </a:r>
          </a:p>
          <a:p>
            <a:pPr>
              <a:defRPr/>
            </a:pPr>
            <a:r>
              <a:rPr lang="en-US" altLang="ko-KR" dirty="0"/>
              <a:t>UI</a:t>
            </a:r>
            <a:r>
              <a:rPr lang="ko-KR" altLang="en-US" dirty="0" err="1"/>
              <a:t>를</a:t>
            </a:r>
            <a:r>
              <a:rPr lang="ko-KR" altLang="en-US" dirty="0"/>
              <a:t> 업데이트할 때는 쓰이지 않음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서비스 생명주기</a:t>
            </a:r>
          </a:p>
          <a:p>
            <a:pPr lvl="1">
              <a:defRPr/>
            </a:pPr>
            <a:r>
              <a:rPr lang="ko-KR" altLang="en-US" dirty="0"/>
              <a:t>서비스 요청이 시작되면 </a:t>
            </a:r>
            <a:r>
              <a:rPr lang="en-US" altLang="ko-KR" dirty="0" err="1"/>
              <a:t>OnCreate</a:t>
            </a:r>
            <a:r>
              <a:rPr lang="en-US" altLang="ko-KR" dirty="0"/>
              <a:t>(), </a:t>
            </a:r>
            <a:r>
              <a:rPr lang="en-US" altLang="ko-KR" dirty="0" err="1"/>
              <a:t>onStartCommand</a:t>
            </a:r>
            <a:r>
              <a:rPr lang="en-US" altLang="ko-KR" dirty="0"/>
              <a:t>()</a:t>
            </a:r>
            <a:r>
              <a:rPr lang="ko-KR" altLang="en-US" dirty="0"/>
              <a:t> 동작함</a:t>
            </a:r>
          </a:p>
          <a:p>
            <a:pPr lvl="1">
              <a:defRPr/>
            </a:pPr>
            <a:r>
              <a:rPr lang="ko-KR" altLang="en-US" dirty="0"/>
              <a:t>서비스 중지 요청을 받으면 </a:t>
            </a:r>
            <a:r>
              <a:rPr lang="en-US" altLang="ko-KR" dirty="0" err="1"/>
              <a:t>OnDestrou</a:t>
            </a:r>
            <a:r>
              <a:rPr lang="en-US" altLang="ko-KR" dirty="0"/>
              <a:t>()</a:t>
            </a:r>
            <a:r>
              <a:rPr lang="ko-KR" altLang="en-US" dirty="0"/>
              <a:t>가 동작해서 서비스가 종료</a:t>
            </a:r>
            <a:r>
              <a:rPr lang="en-US" altLang="ko-KR" dirty="0"/>
              <a:t>.</a:t>
            </a:r>
          </a:p>
          <a:p>
            <a:pPr marL="0" indent="0">
              <a:buNone/>
              <a:defRPr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78914" y="0"/>
            <a:ext cx="3265384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services</a:t>
            </a:r>
            <a:r>
              <a:rPr lang="ko-KR" altLang="en-US"/>
              <a:t> 실행원리</a:t>
            </a:r>
            <a:r>
              <a:rPr lang="en-US" altLang="ko-KR"/>
              <a:t> : bounded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8395" y="2083015"/>
            <a:ext cx="8024373" cy="4960939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애플리케이션 구성요소가 </a:t>
            </a:r>
            <a:r>
              <a:rPr lang="en-US" altLang="ko-KR" dirty="0" err="1"/>
              <a:t>bindService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호출하여 실행</a:t>
            </a:r>
          </a:p>
          <a:p>
            <a:pPr>
              <a:defRPr/>
            </a:pPr>
            <a:r>
              <a:rPr lang="ko-KR" altLang="en-US" dirty="0"/>
              <a:t>서비스가 서버 역할을 하면서 액티비티와 연결됨</a:t>
            </a:r>
            <a:r>
              <a:rPr lang="en-US" altLang="ko-KR" dirty="0"/>
              <a:t>:</a:t>
            </a:r>
            <a:r>
              <a:rPr lang="ko-KR" altLang="en-US" dirty="0"/>
              <a:t> 바인딩</a:t>
            </a:r>
          </a:p>
          <a:p>
            <a:pPr>
              <a:defRPr/>
            </a:pPr>
            <a:r>
              <a:rPr lang="ko-KR" altLang="en-US" dirty="0"/>
              <a:t>바인딩된 서비스는 클라이언트</a:t>
            </a:r>
            <a:r>
              <a:rPr lang="en-US" altLang="ko-KR" dirty="0"/>
              <a:t>-</a:t>
            </a:r>
            <a:r>
              <a:rPr lang="ko-KR" altLang="en-US" dirty="0"/>
              <a:t>서버 인터페이스를 제공하여 구성요소가 서비스와 상호작용함</a:t>
            </a:r>
            <a:r>
              <a:rPr lang="en-US" altLang="ko-KR" dirty="0"/>
              <a:t>.</a:t>
            </a:r>
            <a:r>
              <a:rPr lang="ko-KR" altLang="en-US" dirty="0"/>
              <a:t> 여러 프로세스간 통신</a:t>
            </a:r>
            <a:r>
              <a:rPr lang="en-US" altLang="ko-KR" dirty="0"/>
              <a:t>(IPC)</a:t>
            </a:r>
            <a:r>
              <a:rPr lang="ko-KR" altLang="en-US" dirty="0" err="1"/>
              <a:t>를</a:t>
            </a:r>
            <a:r>
              <a:rPr lang="ko-KR" altLang="en-US" dirty="0"/>
              <a:t> 수행할 수 도 있음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일반적으로 </a:t>
            </a:r>
            <a:r>
              <a:rPr lang="ko-KR" altLang="en-US" dirty="0" err="1"/>
              <a:t>바인드된</a:t>
            </a:r>
            <a:r>
              <a:rPr lang="ko-KR" altLang="en-US" dirty="0"/>
              <a:t> 서비스는 무한히 실행되는 것이 아니라 클라이언트 요청을 처리할 동안만 유지함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모든 바인딩이 해제되면 소멸함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 err="1"/>
              <a:t>Onbind</a:t>
            </a:r>
            <a:r>
              <a:rPr lang="en-US" altLang="ko-KR" dirty="0"/>
              <a:t>()</a:t>
            </a:r>
            <a:r>
              <a:rPr lang="ko-KR" altLang="en-US" dirty="0" err="1"/>
              <a:t>를</a:t>
            </a:r>
            <a:r>
              <a:rPr lang="en-US" altLang="ko-KR" dirty="0"/>
              <a:t> </a:t>
            </a:r>
            <a:r>
              <a:rPr lang="ko-KR" altLang="en-US" dirty="0"/>
              <a:t>통해 바인딩됨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56172" y="0"/>
            <a:ext cx="331140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667425" cy="13208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로그 사용하여 인텐트의 부가 데이터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59545" y="1618066"/>
            <a:ext cx="11302999" cy="4960939"/>
          </a:xfrm>
        </p:spPr>
        <p:txBody>
          <a:bodyPr vert="horz" lIns="91440" tIns="45720" rIns="91440" bIns="45720"/>
          <a:lstStyle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새로운 프로젝트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Gs21200csmService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패키지이름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org.techtown.service</a:t>
            </a:r>
            <a:endParaRPr kumimoji="0" lang="en-US" altLang="ko-KR" sz="2400" b="0" i="0" u="none" strike="noStrike" kern="1200" cap="none" spc="0" normalizeH="0" baseline="0" dirty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app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폴더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마우스 오른쪽 버튼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[New-Service-Service]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  Class Name :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MyService</a:t>
            </a:r>
            <a:endParaRPr kumimoji="0" lang="en-US" altLang="ko-KR" sz="2400" b="0" i="0" u="none" strike="noStrike" kern="1200" cap="none" spc="0" normalizeH="0" baseline="0" dirty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  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=&gt;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MyService.java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파일 생성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kumimoji="0" lang="ko-KR" altLang="en-US" sz="2400" b="0" i="0" u="none" strike="noStrike" kern="1200" cap="none" spc="0" normalizeH="0" baseline="0" dirty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작업 순서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MyService.java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파일 생성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-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activity_main.xml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MainActivity.java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MyService.java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에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Override Method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추가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- </a:t>
            </a:r>
            <a:r>
              <a:rPr kumimoji="0" lang="en-US" altLang="ko-KR" sz="2400" b="0" i="0" u="none" strike="noStrike" kern="1200" cap="none" spc="0" normalizeH="0" baseline="0" dirty="0" err="1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MyService.java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에뮬레이터 실행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Logcat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결과 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799" y="0"/>
            <a:ext cx="10256922" cy="6858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l 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9086274" y="3171918"/>
            <a:ext cx="1480855" cy="51416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31799" y="4152898"/>
            <a:ext cx="2712755" cy="51416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26"/>
          <p:cNvSpPr txBox="1"/>
          <p:nvPr/>
        </p:nvSpPr>
        <p:spPr>
          <a:xfrm>
            <a:off x="431799" y="5078273"/>
            <a:ext cx="3553179" cy="64633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button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과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Plain Text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추가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Plain Text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는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id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를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</a:t>
            </a:r>
            <a:r>
              <a:rPr kumimoji="0" lang="en-US" altLang="ko-KR" sz="1800" b="0" i="0" u="none" strike="noStrike" kern="1200" cap="none" spc="0" normalizeH="0" baseline="0" dirty="0" err="1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editText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로 변경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패싯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2668</TotalTime>
  <Words>1595</Words>
  <Application>Microsoft Macintosh PowerPoint</Application>
  <PresentationFormat>와이드스크린</PresentationFormat>
  <Paragraphs>224</Paragraphs>
  <Slides>49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Arial</vt:lpstr>
      <vt:lpstr>Calibri</vt:lpstr>
      <vt:lpstr>Trebuchet MS</vt:lpstr>
      <vt:lpstr>Wingdings 3</vt:lpstr>
      <vt:lpstr>패싯</vt:lpstr>
      <vt:lpstr>Service &amp; Broadcast Receiver Thread &amp; handler</vt:lpstr>
      <vt:lpstr>목차</vt:lpstr>
      <vt:lpstr>PowerPoint 프레젠테이션</vt:lpstr>
      <vt:lpstr>Service</vt:lpstr>
      <vt:lpstr>Service - 언제 Service를 사용하면 좋을까</vt:lpstr>
      <vt:lpstr>services 실행 원리 : started</vt:lpstr>
      <vt:lpstr>services 실행원리 : bounded</vt:lpstr>
      <vt:lpstr>로그 사용하여 인텐트의 부가 데이터 출력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로그 사용하여 인텐트의 부가 데이터 출력</vt:lpstr>
      <vt:lpstr>PowerPoint 프레젠테이션</vt:lpstr>
      <vt:lpstr>PowerPoint 프레젠테이션</vt:lpstr>
      <vt:lpstr>PowerPoint 프레젠테이션</vt:lpstr>
      <vt:lpstr>PowerPoint 프레젠테이션</vt:lpstr>
      <vt:lpstr>Logcat 활용 </vt:lpstr>
      <vt:lpstr>Logcat 활용 </vt:lpstr>
      <vt:lpstr> 버튼을 누른 후 5초를 기다리면 토스트 메시지가 보임.   실행 과정 녹화            파일저장은 21XXX아무개과제11   </vt:lpstr>
      <vt:lpstr>PowerPoint 프레젠테이션</vt:lpstr>
      <vt:lpstr>Broadcasting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문자 메시지 수신 알림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실행 과정 녹화            파일저장은 21XXX아무개과제12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안드로이드의 이해</dc:title>
  <dc:creator>chae sangmi</dc:creator>
  <cp:lastModifiedBy>chae sangmi</cp:lastModifiedBy>
  <cp:revision>21</cp:revision>
  <dcterms:created xsi:type="dcterms:W3CDTF">2022-07-22T15:01:52Z</dcterms:created>
  <dcterms:modified xsi:type="dcterms:W3CDTF">2022-08-29T23:18:30Z</dcterms:modified>
</cp:coreProperties>
</file>